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8" r:id="rId3"/>
    <p:sldId id="259" r:id="rId4"/>
    <p:sldId id="260" r:id="rId5"/>
    <p:sldId id="262" r:id="rId6"/>
    <p:sldId id="263" r:id="rId7"/>
    <p:sldId id="264" r:id="rId8"/>
    <p:sldId id="265" r:id="rId9"/>
    <p:sldId id="266" r:id="rId10"/>
    <p:sldId id="267" r:id="rId11"/>
    <p:sldId id="268" r:id="rId12"/>
    <p:sldId id="269" r:id="rId13"/>
    <p:sldId id="270" r:id="rId14"/>
    <p:sldId id="271" r:id="rId15"/>
    <p:sldId id="273"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346"/>
    <p:restoredTop sz="94697"/>
  </p:normalViewPr>
  <p:slideViewPr>
    <p:cSldViewPr snapToGrid="0" snapToObjects="1">
      <p:cViewPr varScale="1">
        <p:scale>
          <a:sx n="98" d="100"/>
          <a:sy n="98" d="100"/>
        </p:scale>
        <p:origin x="208"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4/23/20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4/23/20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4/23/20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4/23/20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4/23/20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4/23/20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4/23/20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4/23/20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4/23/20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4/23/20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4/23/20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4/23/20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l.acm.org/doi/abs/10.1145/3298689.3346997" TargetMode="External"/><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54CA-1656-CB4F-A923-A607C7562F15}"/>
              </a:ext>
            </a:extLst>
          </p:cNvPr>
          <p:cNvSpPr>
            <a:spLocks noGrp="1"/>
          </p:cNvSpPr>
          <p:nvPr>
            <p:ph type="ctrTitle"/>
          </p:nvPr>
        </p:nvSpPr>
        <p:spPr>
          <a:xfrm>
            <a:off x="1008575" y="1005237"/>
            <a:ext cx="7315200" cy="3255264"/>
          </a:xfrm>
        </p:spPr>
        <p:txBody>
          <a:bodyPr>
            <a:normAutofit fontScale="90000"/>
          </a:bodyPr>
          <a:lstStyle/>
          <a:p>
            <a:pPr>
              <a:lnSpc>
                <a:spcPct val="100000"/>
              </a:lnSpc>
            </a:pPr>
            <a:r>
              <a:rPr lang="en-IN" sz="3600" b="1" dirty="0">
                <a:solidFill>
                  <a:schemeClr val="tx1"/>
                </a:solidFill>
                <a:latin typeface="Arial" panose="020B0604020202020204" pitchFamily="34" charset="0"/>
                <a:cs typeface="Arial" panose="020B0604020202020204" pitchFamily="34" charset="0"/>
              </a:rPr>
              <a:t>Recommending What Video to Watch Next: A Multitask Ranking System </a:t>
            </a:r>
            <a:br>
              <a:rPr lang="en-IN" sz="3600" b="1" dirty="0">
                <a:solidFill>
                  <a:schemeClr val="tx1"/>
                </a:solidFill>
                <a:latin typeface="Arial" panose="020B0604020202020204" pitchFamily="34" charset="0"/>
                <a:cs typeface="Arial" panose="020B0604020202020204" pitchFamily="34" charset="0"/>
              </a:rPr>
            </a:br>
            <a:r>
              <a:rPr lang="en-US" sz="2200" b="1" dirty="0">
                <a:latin typeface="Arial" panose="020B0604020202020204" pitchFamily="34" charset="0"/>
                <a:cs typeface="Arial" panose="020B0604020202020204" pitchFamily="34" charset="0"/>
              </a:rPr>
              <a:t>CSCE 670 PAPER BREAK DOWN</a:t>
            </a:r>
            <a:br>
              <a:rPr lang="en-US" sz="2200" b="1" dirty="0">
                <a:latin typeface="Arial" panose="020B0604020202020204" pitchFamily="34" charset="0"/>
                <a:cs typeface="Arial" panose="020B0604020202020204" pitchFamily="34" charset="0"/>
              </a:rPr>
            </a:br>
            <a:br>
              <a:rPr lang="en-IN"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464165B5-3435-674E-8770-FACC65CB48F2}"/>
              </a:ext>
            </a:extLst>
          </p:cNvPr>
          <p:cNvSpPr>
            <a:spLocks noGrp="1"/>
          </p:cNvSpPr>
          <p:nvPr>
            <p:ph type="subTitle" idx="1"/>
          </p:nvPr>
        </p:nvSpPr>
        <p:spPr>
          <a:xfrm>
            <a:off x="1100014" y="4794344"/>
            <a:ext cx="7895395" cy="914400"/>
          </a:xfrm>
        </p:spPr>
        <p:txBody>
          <a:bodyPr>
            <a:normAutofit/>
          </a:bodyPr>
          <a:lstStyle/>
          <a:p>
            <a:pPr>
              <a:lnSpc>
                <a:spcPct val="100000"/>
              </a:lnSpc>
            </a:pPr>
            <a:r>
              <a:rPr lang="en-US" dirty="0">
                <a:latin typeface="Arial Rounded MT Bold" panose="020F0704030504030204" pitchFamily="34" charset="77"/>
              </a:rPr>
              <a:t>					                       </a:t>
            </a:r>
            <a:r>
              <a:rPr lang="en-US" sz="1500" b="1" dirty="0">
                <a:solidFill>
                  <a:schemeClr val="tx1"/>
                </a:solidFill>
                <a:latin typeface="Arial" panose="020B0604020202020204" pitchFamily="34" charset="0"/>
                <a:cs typeface="Arial" panose="020B0604020202020204" pitchFamily="34" charset="0"/>
              </a:rPr>
              <a:t>RISHABH GARG</a:t>
            </a:r>
          </a:p>
          <a:p>
            <a:pPr>
              <a:lnSpc>
                <a:spcPct val="100000"/>
              </a:lnSpc>
            </a:pPr>
            <a:r>
              <a:rPr lang="en-US" sz="1500" b="1" dirty="0">
                <a:solidFill>
                  <a:schemeClr val="tx1"/>
                </a:solidFill>
                <a:latin typeface="Arial" panose="020B0604020202020204" pitchFamily="34" charset="0"/>
                <a:cs typeface="Arial" panose="020B0604020202020204" pitchFamily="34" charset="0"/>
              </a:rPr>
              <a:t>					       	              UIN:130004847</a:t>
            </a:r>
          </a:p>
        </p:txBody>
      </p:sp>
      <p:pic>
        <p:nvPicPr>
          <p:cNvPr id="6" name="Picture 5" descr="A screenshot of a cell phone&#10;&#10;Description automatically generated">
            <a:extLst>
              <a:ext uri="{FF2B5EF4-FFF2-40B4-BE49-F238E27FC236}">
                <a16:creationId xmlns:a16="http://schemas.microsoft.com/office/drawing/2014/main" id="{4F8AEEC7-917A-3E43-AF3F-B32AB74B4C79}"/>
              </a:ext>
            </a:extLst>
          </p:cNvPr>
          <p:cNvPicPr>
            <a:picLocks noChangeAspect="1"/>
          </p:cNvPicPr>
          <p:nvPr/>
        </p:nvPicPr>
        <p:blipFill>
          <a:blip r:embed="rId2"/>
          <a:stretch>
            <a:fillRect/>
          </a:stretch>
        </p:blipFill>
        <p:spPr>
          <a:xfrm>
            <a:off x="1100015" y="3177541"/>
            <a:ext cx="4032055" cy="2529490"/>
          </a:xfrm>
          <a:prstGeom prst="rect">
            <a:avLst/>
          </a:prstGeom>
        </p:spPr>
      </p:pic>
    </p:spTree>
    <p:extLst>
      <p:ext uri="{BB962C8B-B14F-4D97-AF65-F5344CB8AC3E}">
        <p14:creationId xmlns:p14="http://schemas.microsoft.com/office/powerpoint/2010/main" val="3147466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26EF-9E3B-8148-9A38-BA8BAEAEAD8B}"/>
              </a:ext>
            </a:extLst>
          </p:cNvPr>
          <p:cNvSpPr>
            <a:spLocks noGrp="1"/>
          </p:cNvSpPr>
          <p:nvPr>
            <p:ph type="title"/>
          </p:nvPr>
        </p:nvSpPr>
        <p:spPr>
          <a:xfrm>
            <a:off x="252919" y="1123837"/>
            <a:ext cx="2947482" cy="4601183"/>
          </a:xfrm>
        </p:spPr>
        <p:txBody>
          <a:bodyPr>
            <a:normAutofit/>
          </a:bodyPr>
          <a:lstStyle/>
          <a:p>
            <a:r>
              <a:rPr lang="en-IN" sz="3200" b="1" dirty="0">
                <a:solidFill>
                  <a:schemeClr val="tx1"/>
                </a:solidFill>
                <a:latin typeface="Arial" panose="020B0604020202020204" pitchFamily="34" charset="0"/>
                <a:cs typeface="Arial" panose="020B0604020202020204" pitchFamily="34" charset="0"/>
              </a:rPr>
              <a:t>Interesting experimental result</a:t>
            </a:r>
            <a:br>
              <a:rPr lang="en-IN" sz="3200" b="1" dirty="0">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endParaRPr lang="en-US" sz="3200" b="1" dirty="0">
              <a:solidFill>
                <a:schemeClr val="tx1"/>
              </a:solidFill>
              <a:latin typeface="Arial" panose="020B0604020202020204" pitchFamily="34" charset="0"/>
              <a:cs typeface="Arial" panose="020B0604020202020204" pitchFamily="34" charset="0"/>
            </a:endParaRPr>
          </a:p>
        </p:txBody>
      </p:sp>
      <p:pic>
        <p:nvPicPr>
          <p:cNvPr id="6" name="Content Placeholder 5" descr="A picture containing indoor, table, decorated, items&#10;&#10;Description automatically generated">
            <a:extLst>
              <a:ext uri="{FF2B5EF4-FFF2-40B4-BE49-F238E27FC236}">
                <a16:creationId xmlns:a16="http://schemas.microsoft.com/office/drawing/2014/main" id="{26CE49CF-E6C8-4849-807D-CA23366A73D2}"/>
              </a:ext>
            </a:extLst>
          </p:cNvPr>
          <p:cNvPicPr>
            <a:picLocks noGrp="1" noChangeAspect="1"/>
          </p:cNvPicPr>
          <p:nvPr>
            <p:ph idx="1"/>
          </p:nvPr>
        </p:nvPicPr>
        <p:blipFill>
          <a:blip r:embed="rId2"/>
          <a:stretch>
            <a:fillRect/>
          </a:stretch>
        </p:blipFill>
        <p:spPr>
          <a:xfrm>
            <a:off x="252919" y="3670412"/>
            <a:ext cx="2713832" cy="2063751"/>
          </a:xfrm>
        </p:spPr>
      </p:pic>
      <p:sp>
        <p:nvSpPr>
          <p:cNvPr id="16" name="Content Placeholder 2">
            <a:extLst>
              <a:ext uri="{FF2B5EF4-FFF2-40B4-BE49-F238E27FC236}">
                <a16:creationId xmlns:a16="http://schemas.microsoft.com/office/drawing/2014/main" id="{D502231D-821C-2F43-B67F-DD213B05ADE4}"/>
              </a:ext>
            </a:extLst>
          </p:cNvPr>
          <p:cNvSpPr txBox="1">
            <a:spLocks/>
          </p:cNvSpPr>
          <p:nvPr/>
        </p:nvSpPr>
        <p:spPr>
          <a:xfrm>
            <a:off x="3768459" y="196887"/>
            <a:ext cx="7850665" cy="3530676"/>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IN" sz="1800" b="1" dirty="0">
                <a:latin typeface="Arial" panose="020B0604020202020204" pitchFamily="34" charset="0"/>
                <a:cs typeface="Arial" panose="020B0604020202020204" pitchFamily="34" charset="0"/>
              </a:rPr>
              <a:t>Shallow Tower vs Adversarial Loss for Position Bias Removal</a:t>
            </a:r>
          </a:p>
          <a:p>
            <a:r>
              <a:rPr lang="en-IN" dirty="0">
                <a:latin typeface="Arial" panose="020B0604020202020204" pitchFamily="34" charset="0"/>
                <a:cs typeface="Arial" panose="020B0604020202020204" pitchFamily="34" charset="0"/>
              </a:rPr>
              <a:t>Below table shows how using shallow tower to remove selection bias boosts the engagement metrics.</a:t>
            </a:r>
          </a:p>
          <a:p>
            <a:r>
              <a:rPr lang="en-IN" dirty="0">
                <a:latin typeface="Arial" panose="020B0604020202020204" pitchFamily="34" charset="0"/>
                <a:cs typeface="Arial" panose="020B0604020202020204" pitchFamily="34" charset="0"/>
              </a:rPr>
              <a:t>While Adversarial Loss method increases the Engagement Metric by 0.01%, shallow tower increases it by a much larger amount, which is 0.24%</a:t>
            </a:r>
          </a:p>
        </p:txBody>
      </p:sp>
      <p:pic>
        <p:nvPicPr>
          <p:cNvPr id="4" name="Picture 3" descr="A picture containing table&#10;&#10;Description automatically generated">
            <a:extLst>
              <a:ext uri="{FF2B5EF4-FFF2-40B4-BE49-F238E27FC236}">
                <a16:creationId xmlns:a16="http://schemas.microsoft.com/office/drawing/2014/main" id="{68AB62CD-6FDB-9A4A-A1A6-912B79FC42A0}"/>
              </a:ext>
            </a:extLst>
          </p:cNvPr>
          <p:cNvPicPr>
            <a:picLocks noChangeAspect="1"/>
          </p:cNvPicPr>
          <p:nvPr/>
        </p:nvPicPr>
        <p:blipFill>
          <a:blip r:embed="rId3"/>
          <a:stretch>
            <a:fillRect/>
          </a:stretch>
        </p:blipFill>
        <p:spPr>
          <a:xfrm>
            <a:off x="3913614" y="3727563"/>
            <a:ext cx="6438900" cy="2006600"/>
          </a:xfrm>
          <a:prstGeom prst="rect">
            <a:avLst/>
          </a:prstGeom>
        </p:spPr>
      </p:pic>
    </p:spTree>
    <p:extLst>
      <p:ext uri="{BB962C8B-B14F-4D97-AF65-F5344CB8AC3E}">
        <p14:creationId xmlns:p14="http://schemas.microsoft.com/office/powerpoint/2010/main" val="3278793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26EF-9E3B-8148-9A38-BA8BAEAEAD8B}"/>
              </a:ext>
            </a:extLst>
          </p:cNvPr>
          <p:cNvSpPr>
            <a:spLocks noGrp="1"/>
          </p:cNvSpPr>
          <p:nvPr>
            <p:ph type="title"/>
          </p:nvPr>
        </p:nvSpPr>
        <p:spPr>
          <a:xfrm>
            <a:off x="252919" y="1123837"/>
            <a:ext cx="2947482" cy="4601183"/>
          </a:xfrm>
        </p:spPr>
        <p:txBody>
          <a:bodyPr>
            <a:normAutofit/>
          </a:bodyPr>
          <a:lstStyle/>
          <a:p>
            <a:r>
              <a:rPr lang="en-IN" sz="3200" b="1" dirty="0">
                <a:solidFill>
                  <a:schemeClr val="tx1"/>
                </a:solidFill>
                <a:latin typeface="Arial" panose="020B0604020202020204" pitchFamily="34" charset="0"/>
                <a:cs typeface="Arial" panose="020B0604020202020204" pitchFamily="34" charset="0"/>
              </a:rPr>
              <a:t>Interesting experimental result</a:t>
            </a:r>
            <a:br>
              <a:rPr lang="en-IN" sz="3200" b="1" dirty="0">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endParaRPr lang="en-US" sz="3200" b="1" dirty="0">
              <a:solidFill>
                <a:schemeClr val="tx1"/>
              </a:solidFill>
              <a:latin typeface="Arial" panose="020B0604020202020204" pitchFamily="34" charset="0"/>
              <a:cs typeface="Arial" panose="020B0604020202020204" pitchFamily="34" charset="0"/>
            </a:endParaRPr>
          </a:p>
        </p:txBody>
      </p:sp>
      <p:pic>
        <p:nvPicPr>
          <p:cNvPr id="6" name="Content Placeholder 5" descr="A picture containing indoor, table, decorated, items&#10;&#10;Description automatically generated">
            <a:extLst>
              <a:ext uri="{FF2B5EF4-FFF2-40B4-BE49-F238E27FC236}">
                <a16:creationId xmlns:a16="http://schemas.microsoft.com/office/drawing/2014/main" id="{26CE49CF-E6C8-4849-807D-CA23366A73D2}"/>
              </a:ext>
            </a:extLst>
          </p:cNvPr>
          <p:cNvPicPr>
            <a:picLocks noGrp="1" noChangeAspect="1"/>
          </p:cNvPicPr>
          <p:nvPr>
            <p:ph idx="1"/>
          </p:nvPr>
        </p:nvPicPr>
        <p:blipFill>
          <a:blip r:embed="rId2"/>
          <a:stretch>
            <a:fillRect/>
          </a:stretch>
        </p:blipFill>
        <p:spPr>
          <a:xfrm>
            <a:off x="252919" y="3670412"/>
            <a:ext cx="2713832" cy="2063751"/>
          </a:xfrm>
        </p:spPr>
      </p:pic>
      <p:sp>
        <p:nvSpPr>
          <p:cNvPr id="16" name="Content Placeholder 2">
            <a:extLst>
              <a:ext uri="{FF2B5EF4-FFF2-40B4-BE49-F238E27FC236}">
                <a16:creationId xmlns:a16="http://schemas.microsoft.com/office/drawing/2014/main" id="{D502231D-821C-2F43-B67F-DD213B05ADE4}"/>
              </a:ext>
            </a:extLst>
          </p:cNvPr>
          <p:cNvSpPr txBox="1">
            <a:spLocks/>
          </p:cNvSpPr>
          <p:nvPr/>
        </p:nvSpPr>
        <p:spPr>
          <a:xfrm>
            <a:off x="3779889" y="414057"/>
            <a:ext cx="7850665" cy="3530676"/>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IN" sz="1800" b="1" dirty="0">
                <a:latin typeface="Arial" panose="020B0604020202020204" pitchFamily="34" charset="0"/>
                <a:cs typeface="Arial" panose="020B0604020202020204" pitchFamily="34" charset="0"/>
              </a:rPr>
              <a:t>Experts Contribution per Task</a:t>
            </a:r>
          </a:p>
          <a:p>
            <a:r>
              <a:rPr lang="en-IN" dirty="0">
                <a:latin typeface="Arial" panose="020B0604020202020204" pitchFamily="34" charset="0"/>
                <a:cs typeface="Arial" panose="020B0604020202020204" pitchFamily="34" charset="0"/>
              </a:rPr>
              <a:t>Below table refer to the each experts contribution(as predicted by the gating network) for each of the tasks. </a:t>
            </a:r>
          </a:p>
          <a:p>
            <a:r>
              <a:rPr lang="en-IN" dirty="0">
                <a:latin typeface="Arial" panose="020B0604020202020204" pitchFamily="34" charset="0"/>
                <a:cs typeface="Arial" panose="020B0604020202020204" pitchFamily="34" charset="0"/>
              </a:rPr>
              <a:t>This shows that some tasks may share multiple experts with other tasks.</a:t>
            </a:r>
          </a:p>
          <a:p>
            <a:r>
              <a:rPr lang="en-IN" dirty="0">
                <a:latin typeface="Arial" panose="020B0604020202020204" pitchFamily="34" charset="0"/>
                <a:cs typeface="Arial" panose="020B0604020202020204" pitchFamily="34" charset="0"/>
              </a:rPr>
              <a:t>For </a:t>
            </a:r>
            <a:r>
              <a:rPr lang="en-IN" dirty="0" err="1">
                <a:latin typeface="Arial" panose="020B0604020202020204" pitchFamily="34" charset="0"/>
                <a:cs typeface="Arial" panose="020B0604020202020204" pitchFamily="34" charset="0"/>
              </a:rPr>
              <a:t>eg</a:t>
            </a:r>
            <a:r>
              <a:rPr lang="en-IN" dirty="0">
                <a:latin typeface="Arial" panose="020B0604020202020204" pitchFamily="34" charset="0"/>
                <a:cs typeface="Arial" panose="020B0604020202020204" pitchFamily="34" charset="0"/>
              </a:rPr>
              <a:t>: Expert 2 and Expert 7 contribute towards Satisfaction Task 4, also relative to engagement tasks, satisfaction tasks tend to share small experts subset.</a:t>
            </a:r>
          </a:p>
        </p:txBody>
      </p:sp>
      <p:pic>
        <p:nvPicPr>
          <p:cNvPr id="5" name="Picture 4" descr="A screenshot of a cell phone&#10;&#10;Description automatically generated">
            <a:extLst>
              <a:ext uri="{FF2B5EF4-FFF2-40B4-BE49-F238E27FC236}">
                <a16:creationId xmlns:a16="http://schemas.microsoft.com/office/drawing/2014/main" id="{F78FFA5C-53B1-C442-BAE7-5A7E8F662BF0}"/>
              </a:ext>
            </a:extLst>
          </p:cNvPr>
          <p:cNvPicPr>
            <a:picLocks noChangeAspect="1"/>
          </p:cNvPicPr>
          <p:nvPr/>
        </p:nvPicPr>
        <p:blipFill>
          <a:blip r:embed="rId3"/>
          <a:stretch>
            <a:fillRect/>
          </a:stretch>
        </p:blipFill>
        <p:spPr>
          <a:xfrm>
            <a:off x="3906202" y="3558437"/>
            <a:ext cx="5374958" cy="2453743"/>
          </a:xfrm>
          <a:prstGeom prst="rect">
            <a:avLst/>
          </a:prstGeom>
        </p:spPr>
      </p:pic>
    </p:spTree>
    <p:extLst>
      <p:ext uri="{BB962C8B-B14F-4D97-AF65-F5344CB8AC3E}">
        <p14:creationId xmlns:p14="http://schemas.microsoft.com/office/powerpoint/2010/main" val="1694582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26EF-9E3B-8148-9A38-BA8BAEAEAD8B}"/>
              </a:ext>
            </a:extLst>
          </p:cNvPr>
          <p:cNvSpPr>
            <a:spLocks noGrp="1"/>
          </p:cNvSpPr>
          <p:nvPr>
            <p:ph type="title"/>
          </p:nvPr>
        </p:nvSpPr>
        <p:spPr>
          <a:xfrm>
            <a:off x="252919" y="1123837"/>
            <a:ext cx="2947482" cy="4601183"/>
          </a:xfrm>
        </p:spPr>
        <p:txBody>
          <a:bodyPr>
            <a:normAutofit/>
          </a:bodyPr>
          <a:lstStyle/>
          <a:p>
            <a:r>
              <a:rPr lang="en-IN" b="1" dirty="0">
                <a:solidFill>
                  <a:schemeClr val="tx1"/>
                </a:solidFill>
                <a:latin typeface="Arial" panose="020B0604020202020204" pitchFamily="34" charset="0"/>
                <a:cs typeface="Arial" panose="020B0604020202020204" pitchFamily="34" charset="0"/>
              </a:rPr>
              <a:t>Limitations</a:t>
            </a:r>
            <a:br>
              <a:rPr lang="en-IN" dirty="0"/>
            </a:br>
            <a:br>
              <a:rPr lang="en-IN" sz="3200" b="1" dirty="0">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endParaRPr lang="en-US" sz="3200" b="1" dirty="0">
              <a:solidFill>
                <a:schemeClr val="tx1"/>
              </a:solidFill>
              <a:latin typeface="Arial" panose="020B0604020202020204" pitchFamily="34" charset="0"/>
              <a:cs typeface="Arial" panose="020B0604020202020204" pitchFamily="34" charset="0"/>
            </a:endParaRPr>
          </a:p>
        </p:txBody>
      </p:sp>
      <p:sp>
        <p:nvSpPr>
          <p:cNvPr id="16" name="Content Placeholder 2">
            <a:extLst>
              <a:ext uri="{FF2B5EF4-FFF2-40B4-BE49-F238E27FC236}">
                <a16:creationId xmlns:a16="http://schemas.microsoft.com/office/drawing/2014/main" id="{D502231D-821C-2F43-B67F-DD213B05ADE4}"/>
              </a:ext>
            </a:extLst>
          </p:cNvPr>
          <p:cNvSpPr txBox="1">
            <a:spLocks/>
          </p:cNvSpPr>
          <p:nvPr/>
        </p:nvSpPr>
        <p:spPr>
          <a:xfrm>
            <a:off x="3779889" y="414057"/>
            <a:ext cx="7850665" cy="3530676"/>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IN" sz="1800" b="1" dirty="0">
              <a:latin typeface="Arial" panose="020B0604020202020204" pitchFamily="34" charset="0"/>
              <a:cs typeface="Arial" panose="020B0604020202020204" pitchFamily="34" charset="0"/>
            </a:endParaRPr>
          </a:p>
        </p:txBody>
      </p:sp>
      <p:pic>
        <p:nvPicPr>
          <p:cNvPr id="8" name="Content Placeholder 7" descr="A screenshot of a cell phone&#10;&#10;Description automatically generated">
            <a:extLst>
              <a:ext uri="{FF2B5EF4-FFF2-40B4-BE49-F238E27FC236}">
                <a16:creationId xmlns:a16="http://schemas.microsoft.com/office/drawing/2014/main" id="{D500278E-831A-0C46-AA15-FA2289D3F737}"/>
              </a:ext>
            </a:extLst>
          </p:cNvPr>
          <p:cNvPicPr>
            <a:picLocks noGrp="1" noChangeAspect="1"/>
          </p:cNvPicPr>
          <p:nvPr>
            <p:ph idx="1"/>
          </p:nvPr>
        </p:nvPicPr>
        <p:blipFill>
          <a:blip r:embed="rId2"/>
          <a:stretch>
            <a:fillRect/>
          </a:stretch>
        </p:blipFill>
        <p:spPr>
          <a:xfrm>
            <a:off x="363933" y="3424428"/>
            <a:ext cx="2235200" cy="1993900"/>
          </a:xfrm>
        </p:spPr>
      </p:pic>
      <p:sp>
        <p:nvSpPr>
          <p:cNvPr id="10" name="Content Placeholder 2">
            <a:extLst>
              <a:ext uri="{FF2B5EF4-FFF2-40B4-BE49-F238E27FC236}">
                <a16:creationId xmlns:a16="http://schemas.microsoft.com/office/drawing/2014/main" id="{382D210F-C99E-AA46-B534-D23C157160A6}"/>
              </a:ext>
            </a:extLst>
          </p:cNvPr>
          <p:cNvSpPr txBox="1">
            <a:spLocks/>
          </p:cNvSpPr>
          <p:nvPr/>
        </p:nvSpPr>
        <p:spPr>
          <a:xfrm>
            <a:off x="3779888" y="1123837"/>
            <a:ext cx="7850665" cy="3530676"/>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IN" sz="1800" b="1" dirty="0">
                <a:latin typeface="Arial" panose="020B0604020202020204" pitchFamily="34" charset="0"/>
                <a:cs typeface="Arial" panose="020B0604020202020204" pitchFamily="34" charset="0"/>
              </a:rPr>
              <a:t>Limitations</a:t>
            </a:r>
          </a:p>
          <a:p>
            <a:pPr marL="0" indent="0">
              <a:buFont typeface="Wingdings 2" pitchFamily="18" charset="2"/>
              <a:buNone/>
            </a:pPr>
            <a:r>
              <a:rPr lang="en-IN" sz="1800" b="1" dirty="0">
                <a:latin typeface="Arial" panose="020B0604020202020204" pitchFamily="34" charset="0"/>
                <a:cs typeface="Arial" panose="020B0604020202020204" pitchFamily="34" charset="0"/>
              </a:rPr>
              <a:t>Experts can be increased to an extent</a:t>
            </a:r>
          </a:p>
          <a:p>
            <a:r>
              <a:rPr lang="en-IN" sz="1800" dirty="0">
                <a:latin typeface="Arial" panose="020B0604020202020204" pitchFamily="34" charset="0"/>
                <a:cs typeface="Arial" panose="020B0604020202020204" pitchFamily="34" charset="0"/>
              </a:rPr>
              <a:t>Although increasing number of experts helped in improvising the model’s performance, however it couldn’t be increased after a point as this model needs to be updated real-time, so the learning would impact the user experience.</a:t>
            </a:r>
          </a:p>
          <a:p>
            <a:pPr marL="0" indent="0">
              <a:buNone/>
            </a:pPr>
            <a:endParaRPr lang="en-IN" sz="1800" dirty="0">
              <a:latin typeface="Arial" panose="020B0604020202020204" pitchFamily="34" charset="0"/>
              <a:cs typeface="Arial" panose="020B0604020202020204" pitchFamily="34" charset="0"/>
            </a:endParaRPr>
          </a:p>
          <a:p>
            <a:pPr marL="0" indent="0">
              <a:buNone/>
            </a:pPr>
            <a:r>
              <a:rPr lang="en-IN" sz="1800" b="1" dirty="0">
                <a:latin typeface="Arial" panose="020B0604020202020204" pitchFamily="34" charset="0"/>
                <a:cs typeface="Arial" panose="020B0604020202020204" pitchFamily="34" charset="0"/>
              </a:rPr>
              <a:t>Model less efficient for real-time serving</a:t>
            </a:r>
          </a:p>
          <a:p>
            <a:r>
              <a:rPr lang="en-IN" sz="1800" dirty="0">
                <a:latin typeface="Arial" panose="020B0604020202020204" pitchFamily="34" charset="0"/>
                <a:cs typeface="Arial" panose="020B0604020202020204" pitchFamily="34" charset="0"/>
              </a:rPr>
              <a:t>With the increasing number of features as well as candidates involved, the architecture may get impacted during future for serving as a lot of processing has to be done in real time. </a:t>
            </a:r>
          </a:p>
        </p:txBody>
      </p:sp>
    </p:spTree>
    <p:extLst>
      <p:ext uri="{BB962C8B-B14F-4D97-AF65-F5344CB8AC3E}">
        <p14:creationId xmlns:p14="http://schemas.microsoft.com/office/powerpoint/2010/main" val="3075908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26EF-9E3B-8148-9A38-BA8BAEAEAD8B}"/>
              </a:ext>
            </a:extLst>
          </p:cNvPr>
          <p:cNvSpPr>
            <a:spLocks noGrp="1"/>
          </p:cNvSpPr>
          <p:nvPr>
            <p:ph type="title"/>
          </p:nvPr>
        </p:nvSpPr>
        <p:spPr>
          <a:xfrm>
            <a:off x="252919" y="1123837"/>
            <a:ext cx="2947482" cy="4601183"/>
          </a:xfrm>
        </p:spPr>
        <p:txBody>
          <a:bodyPr>
            <a:normAutofit/>
          </a:bodyPr>
          <a:lstStyle/>
          <a:p>
            <a:r>
              <a:rPr lang="en-IN" b="1" dirty="0">
                <a:solidFill>
                  <a:schemeClr val="tx1"/>
                </a:solidFill>
                <a:latin typeface="Arial" panose="020B0604020202020204" pitchFamily="34" charset="0"/>
                <a:cs typeface="Arial" panose="020B0604020202020204" pitchFamily="34" charset="0"/>
              </a:rPr>
              <a:t>Remarks</a:t>
            </a:r>
            <a:br>
              <a:rPr lang="en-IN" dirty="0"/>
            </a:br>
            <a:br>
              <a:rPr lang="en-IN" sz="3200" b="1" dirty="0">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endParaRPr lang="en-US" sz="3200" b="1" dirty="0">
              <a:solidFill>
                <a:schemeClr val="tx1"/>
              </a:solidFill>
              <a:latin typeface="Arial" panose="020B0604020202020204" pitchFamily="34" charset="0"/>
              <a:cs typeface="Arial" panose="020B0604020202020204" pitchFamily="34" charset="0"/>
            </a:endParaRPr>
          </a:p>
        </p:txBody>
      </p:sp>
      <p:sp>
        <p:nvSpPr>
          <p:cNvPr id="16" name="Content Placeholder 2">
            <a:extLst>
              <a:ext uri="{FF2B5EF4-FFF2-40B4-BE49-F238E27FC236}">
                <a16:creationId xmlns:a16="http://schemas.microsoft.com/office/drawing/2014/main" id="{D502231D-821C-2F43-B67F-DD213B05ADE4}"/>
              </a:ext>
            </a:extLst>
          </p:cNvPr>
          <p:cNvSpPr txBox="1">
            <a:spLocks/>
          </p:cNvSpPr>
          <p:nvPr/>
        </p:nvSpPr>
        <p:spPr>
          <a:xfrm>
            <a:off x="3779889" y="414057"/>
            <a:ext cx="7850665" cy="3530676"/>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IN" sz="1800" b="1" dirty="0">
              <a:latin typeface="Arial" panose="020B0604020202020204" pitchFamily="34" charset="0"/>
              <a:cs typeface="Arial" panose="020B0604020202020204" pitchFamily="34" charset="0"/>
            </a:endParaRPr>
          </a:p>
        </p:txBody>
      </p:sp>
      <p:sp>
        <p:nvSpPr>
          <p:cNvPr id="10" name="Content Placeholder 2">
            <a:extLst>
              <a:ext uri="{FF2B5EF4-FFF2-40B4-BE49-F238E27FC236}">
                <a16:creationId xmlns:a16="http://schemas.microsoft.com/office/drawing/2014/main" id="{382D210F-C99E-AA46-B534-D23C157160A6}"/>
              </a:ext>
            </a:extLst>
          </p:cNvPr>
          <p:cNvSpPr txBox="1">
            <a:spLocks/>
          </p:cNvSpPr>
          <p:nvPr/>
        </p:nvSpPr>
        <p:spPr>
          <a:xfrm>
            <a:off x="3779888" y="1789862"/>
            <a:ext cx="7850665" cy="3530676"/>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IN" sz="1800" b="1" dirty="0">
                <a:latin typeface="Arial" panose="020B0604020202020204" pitchFamily="34" charset="0"/>
                <a:cs typeface="Arial" panose="020B0604020202020204" pitchFamily="34" charset="0"/>
              </a:rPr>
              <a:t>Remarks</a:t>
            </a:r>
          </a:p>
          <a:p>
            <a:pPr marL="0" indent="0">
              <a:buFont typeface="Wingdings 2" pitchFamily="18" charset="2"/>
              <a:buNone/>
            </a:pPr>
            <a:r>
              <a:rPr lang="en-IN" sz="1800" b="1" dirty="0">
                <a:latin typeface="Arial" panose="020B0604020202020204" pitchFamily="34" charset="0"/>
                <a:cs typeface="Arial" panose="020B0604020202020204" pitchFamily="34" charset="0"/>
              </a:rPr>
              <a:t>MMOE better than Shared Bottom Model</a:t>
            </a:r>
          </a:p>
          <a:p>
            <a:r>
              <a:rPr lang="en-IN" sz="1800" dirty="0">
                <a:latin typeface="Arial" panose="020B0604020202020204" pitchFamily="34" charset="0"/>
                <a:cs typeface="Arial" panose="020B0604020202020204" pitchFamily="34" charset="0"/>
              </a:rPr>
              <a:t>MMOE model helps in learning multiple objectives and is more efficient than the shared bottom model. This is due the fact that we don’t know the hidden layers appropriate configuration beforehand for shared-bottom model to work perfectly as explained in [2].</a:t>
            </a:r>
          </a:p>
          <a:p>
            <a:pPr marL="0" indent="0">
              <a:buNone/>
            </a:pPr>
            <a:endParaRPr lang="en-IN" sz="1800" dirty="0">
              <a:latin typeface="Arial" panose="020B0604020202020204" pitchFamily="34" charset="0"/>
              <a:cs typeface="Arial" panose="020B0604020202020204" pitchFamily="34" charset="0"/>
            </a:endParaRPr>
          </a:p>
          <a:p>
            <a:pPr marL="0" indent="0">
              <a:buNone/>
            </a:pPr>
            <a:r>
              <a:rPr lang="en-IN" sz="1800" b="1" dirty="0">
                <a:latin typeface="Arial" panose="020B0604020202020204" pitchFamily="34" charset="0"/>
                <a:cs typeface="Arial" panose="020B0604020202020204" pitchFamily="34" charset="0"/>
              </a:rPr>
              <a:t>Shallow tower better than traditional position bias removal methods</a:t>
            </a:r>
          </a:p>
          <a:p>
            <a:r>
              <a:rPr lang="en-IN" sz="1800" dirty="0">
                <a:latin typeface="Arial" panose="020B0604020202020204" pitchFamily="34" charset="0"/>
                <a:cs typeface="Arial" panose="020B0604020202020204" pitchFamily="34" charset="0"/>
              </a:rPr>
              <a:t>Shallow tower works quite efficiently in removing position bias as compared to the traditional methods like </a:t>
            </a:r>
          </a:p>
          <a:p>
            <a:endParaRPr lang="en-IN" sz="1800" dirty="0">
              <a:latin typeface="Arial" panose="020B0604020202020204" pitchFamily="34" charset="0"/>
              <a:cs typeface="Arial" panose="020B0604020202020204" pitchFamily="34" charset="0"/>
            </a:endParaRPr>
          </a:p>
          <a:p>
            <a:pPr marL="0" indent="0">
              <a:buNone/>
            </a:pPr>
            <a:r>
              <a:rPr lang="en-IN" sz="1800" b="1" dirty="0">
                <a:latin typeface="Arial" panose="020B0604020202020204" pitchFamily="34" charset="0"/>
                <a:cs typeface="Arial" panose="020B0604020202020204" pitchFamily="34" charset="0"/>
              </a:rPr>
              <a:t>Pointwise approach better than pairwise for real time serving</a:t>
            </a:r>
          </a:p>
          <a:p>
            <a:r>
              <a:rPr lang="en-IN" sz="1800" dirty="0">
                <a:latin typeface="Arial" panose="020B0604020202020204" pitchFamily="34" charset="0"/>
                <a:cs typeface="Arial" panose="020B0604020202020204" pitchFamily="34" charset="0"/>
              </a:rPr>
              <a:t>The authors used a pointwise approach instead of a pairwise or listwise approach. The latter ones could boost performance but pointwise is much faster and helps in real time serving.</a:t>
            </a:r>
          </a:p>
          <a:p>
            <a:endParaRPr lang="en-IN" sz="1800" dirty="0">
              <a:latin typeface="Arial" panose="020B0604020202020204" pitchFamily="34" charset="0"/>
              <a:cs typeface="Arial" panose="020B0604020202020204" pitchFamily="34" charset="0"/>
            </a:endParaRPr>
          </a:p>
        </p:txBody>
      </p:sp>
      <p:pic>
        <p:nvPicPr>
          <p:cNvPr id="12" name="Content Placeholder 11" descr="A picture containing drawing&#10;&#10;Description automatically generated">
            <a:extLst>
              <a:ext uri="{FF2B5EF4-FFF2-40B4-BE49-F238E27FC236}">
                <a16:creationId xmlns:a16="http://schemas.microsoft.com/office/drawing/2014/main" id="{8C75A4B2-BC64-1C4E-AAC6-B2EAAB683A7E}"/>
              </a:ext>
            </a:extLst>
          </p:cNvPr>
          <p:cNvPicPr>
            <a:picLocks noGrp="1" noChangeAspect="1"/>
          </p:cNvPicPr>
          <p:nvPr>
            <p:ph idx="1"/>
          </p:nvPr>
        </p:nvPicPr>
        <p:blipFill>
          <a:blip r:embed="rId2"/>
          <a:stretch>
            <a:fillRect/>
          </a:stretch>
        </p:blipFill>
        <p:spPr>
          <a:xfrm>
            <a:off x="372976" y="3024992"/>
            <a:ext cx="2078112" cy="1839482"/>
          </a:xfrm>
        </p:spPr>
      </p:pic>
    </p:spTree>
    <p:extLst>
      <p:ext uri="{BB962C8B-B14F-4D97-AF65-F5344CB8AC3E}">
        <p14:creationId xmlns:p14="http://schemas.microsoft.com/office/powerpoint/2010/main" val="2626021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26EF-9E3B-8148-9A38-BA8BAEAEAD8B}"/>
              </a:ext>
            </a:extLst>
          </p:cNvPr>
          <p:cNvSpPr>
            <a:spLocks noGrp="1"/>
          </p:cNvSpPr>
          <p:nvPr>
            <p:ph type="title"/>
          </p:nvPr>
        </p:nvSpPr>
        <p:spPr>
          <a:xfrm>
            <a:off x="252919" y="1123837"/>
            <a:ext cx="2947482" cy="4601183"/>
          </a:xfrm>
        </p:spPr>
        <p:txBody>
          <a:bodyPr>
            <a:normAutofit/>
          </a:bodyPr>
          <a:lstStyle/>
          <a:p>
            <a:r>
              <a:rPr lang="en-IN" b="1" dirty="0">
                <a:solidFill>
                  <a:schemeClr val="tx1"/>
                </a:solidFill>
                <a:latin typeface="Arial" panose="020B0604020202020204" pitchFamily="34" charset="0"/>
                <a:cs typeface="Arial" panose="020B0604020202020204" pitchFamily="34" charset="0"/>
              </a:rPr>
              <a:t>Future work</a:t>
            </a:r>
            <a:br>
              <a:rPr lang="en-IN" dirty="0"/>
            </a:br>
            <a:br>
              <a:rPr lang="en-IN" sz="3200" b="1" dirty="0">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endParaRPr lang="en-US" sz="3200" b="1" dirty="0">
              <a:solidFill>
                <a:schemeClr val="tx1"/>
              </a:solidFill>
              <a:latin typeface="Arial" panose="020B0604020202020204" pitchFamily="34" charset="0"/>
              <a:cs typeface="Arial" panose="020B0604020202020204" pitchFamily="34" charset="0"/>
            </a:endParaRPr>
          </a:p>
        </p:txBody>
      </p:sp>
      <p:sp>
        <p:nvSpPr>
          <p:cNvPr id="16" name="Content Placeholder 2">
            <a:extLst>
              <a:ext uri="{FF2B5EF4-FFF2-40B4-BE49-F238E27FC236}">
                <a16:creationId xmlns:a16="http://schemas.microsoft.com/office/drawing/2014/main" id="{D502231D-821C-2F43-B67F-DD213B05ADE4}"/>
              </a:ext>
            </a:extLst>
          </p:cNvPr>
          <p:cNvSpPr txBox="1">
            <a:spLocks/>
          </p:cNvSpPr>
          <p:nvPr/>
        </p:nvSpPr>
        <p:spPr>
          <a:xfrm>
            <a:off x="3779889" y="414057"/>
            <a:ext cx="7850665" cy="3530676"/>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IN" sz="1800" b="1" dirty="0">
              <a:latin typeface="Arial" panose="020B0604020202020204" pitchFamily="34" charset="0"/>
              <a:cs typeface="Arial" panose="020B0604020202020204" pitchFamily="34" charset="0"/>
            </a:endParaRPr>
          </a:p>
        </p:txBody>
      </p:sp>
      <p:sp>
        <p:nvSpPr>
          <p:cNvPr id="10" name="Content Placeholder 2">
            <a:extLst>
              <a:ext uri="{FF2B5EF4-FFF2-40B4-BE49-F238E27FC236}">
                <a16:creationId xmlns:a16="http://schemas.microsoft.com/office/drawing/2014/main" id="{382D210F-C99E-AA46-B534-D23C157160A6}"/>
              </a:ext>
            </a:extLst>
          </p:cNvPr>
          <p:cNvSpPr txBox="1">
            <a:spLocks/>
          </p:cNvSpPr>
          <p:nvPr/>
        </p:nvSpPr>
        <p:spPr>
          <a:xfrm>
            <a:off x="3779888" y="2424900"/>
            <a:ext cx="7850665" cy="3530676"/>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IN" sz="1650" b="1" dirty="0">
                <a:latin typeface="Arial" panose="020B0604020202020204" pitchFamily="34" charset="0"/>
                <a:cs typeface="Arial" panose="020B0604020202020204" pitchFamily="34" charset="0"/>
              </a:rPr>
              <a:t>Model Compression for real time serving</a:t>
            </a:r>
          </a:p>
          <a:p>
            <a:r>
              <a:rPr lang="en-IN" sz="1650" dirty="0">
                <a:latin typeface="Arial" panose="020B0604020202020204" pitchFamily="34" charset="0"/>
                <a:cs typeface="Arial" panose="020B0604020202020204" pitchFamily="34" charset="0"/>
              </a:rPr>
              <a:t>For ranking and recommendation models, some compression techniques can be incorporated which would increase the efficiency with respect to real time serving.</a:t>
            </a:r>
          </a:p>
          <a:p>
            <a:endParaRPr lang="en-IN" sz="1650" b="1" dirty="0">
              <a:latin typeface="Arial" panose="020B0604020202020204" pitchFamily="34" charset="0"/>
              <a:cs typeface="Arial" panose="020B0604020202020204" pitchFamily="34" charset="0"/>
            </a:endParaRPr>
          </a:p>
          <a:p>
            <a:pPr marL="0" indent="0">
              <a:buNone/>
            </a:pPr>
            <a:r>
              <a:rPr lang="en-IN" sz="1650" b="1" dirty="0">
                <a:latin typeface="Arial" panose="020B0604020202020204" pitchFamily="34" charset="0"/>
                <a:cs typeface="Arial" panose="020B0604020202020204" pitchFamily="34" charset="0"/>
              </a:rPr>
              <a:t>Unknown Biases</a:t>
            </a:r>
          </a:p>
          <a:p>
            <a:r>
              <a:rPr lang="en-IN" sz="1650" dirty="0">
                <a:latin typeface="Arial" panose="020B0604020202020204" pitchFamily="34" charset="0"/>
                <a:cs typeface="Arial" panose="020B0604020202020204" pitchFamily="34" charset="0"/>
              </a:rPr>
              <a:t>Though positional bias was successfully removed in the paper, some more models can be tried to explore unknown biases involved and hence resolve them.</a:t>
            </a:r>
          </a:p>
          <a:p>
            <a:pPr marL="0" indent="0">
              <a:buNone/>
            </a:pPr>
            <a:endParaRPr lang="en-IN" sz="1650" b="1" dirty="0">
              <a:latin typeface="Arial" panose="020B0604020202020204" pitchFamily="34" charset="0"/>
              <a:cs typeface="Arial" panose="020B0604020202020204" pitchFamily="34" charset="0"/>
            </a:endParaRPr>
          </a:p>
          <a:p>
            <a:pPr marL="0" indent="0">
              <a:buNone/>
            </a:pPr>
            <a:r>
              <a:rPr lang="en-IN" sz="1650" b="1" dirty="0">
                <a:latin typeface="Arial" panose="020B0604020202020204" pitchFamily="34" charset="0"/>
                <a:cs typeface="Arial" panose="020B0604020202020204" pitchFamily="34" charset="0"/>
              </a:rPr>
              <a:t>Increase Model Stability</a:t>
            </a:r>
          </a:p>
          <a:p>
            <a:r>
              <a:rPr lang="en-IN" sz="1650" dirty="0">
                <a:latin typeface="Arial" panose="020B0604020202020204" pitchFamily="34" charset="0"/>
                <a:cs typeface="Arial" panose="020B0604020202020204" pitchFamily="34" charset="0"/>
              </a:rPr>
              <a:t>MMOE was a huge step over shared bottom architecture, however newer and better models are available now which improvises model stability. Below is one such paper:</a:t>
            </a:r>
          </a:p>
          <a:p>
            <a:pPr marL="0" indent="0">
              <a:buNone/>
            </a:pPr>
            <a:r>
              <a:rPr lang="en-IN" sz="1400" dirty="0">
                <a:solidFill>
                  <a:srgbClr val="002060"/>
                </a:solidFill>
                <a:latin typeface="Arial" panose="020B0604020202020204" pitchFamily="34" charset="0"/>
                <a:cs typeface="Arial" panose="020B0604020202020204" pitchFamily="34" charset="0"/>
              </a:rPr>
              <a:t>“</a:t>
            </a:r>
            <a:r>
              <a:rPr lang="en-IN" sz="1400" dirty="0" err="1">
                <a:solidFill>
                  <a:srgbClr val="002060"/>
                </a:solidFill>
                <a:latin typeface="Arial" panose="020B0604020202020204" pitchFamily="34" charset="0"/>
                <a:cs typeface="Arial" panose="020B0604020202020204" pitchFamily="34" charset="0"/>
              </a:rPr>
              <a:t>Jiaqi</a:t>
            </a:r>
            <a:r>
              <a:rPr lang="en-IN" sz="1400" dirty="0">
                <a:solidFill>
                  <a:srgbClr val="002060"/>
                </a:solidFill>
                <a:latin typeface="Arial" panose="020B0604020202020204" pitchFamily="34" charset="0"/>
                <a:cs typeface="Arial" panose="020B0604020202020204" pitchFamily="34" charset="0"/>
              </a:rPr>
              <a:t> Ma, </a:t>
            </a:r>
            <a:r>
              <a:rPr lang="en-IN" sz="1400" dirty="0" err="1">
                <a:solidFill>
                  <a:srgbClr val="002060"/>
                </a:solidFill>
                <a:latin typeface="Arial" panose="020B0604020202020204" pitchFamily="34" charset="0"/>
                <a:cs typeface="Arial" panose="020B0604020202020204" pitchFamily="34" charset="0"/>
              </a:rPr>
              <a:t>Zhe</a:t>
            </a:r>
            <a:r>
              <a:rPr lang="en-IN" sz="1400" dirty="0">
                <a:solidFill>
                  <a:srgbClr val="002060"/>
                </a:solidFill>
                <a:latin typeface="Arial" panose="020B0604020202020204" pitchFamily="34" charset="0"/>
                <a:cs typeface="Arial" panose="020B0604020202020204" pitchFamily="34" charset="0"/>
              </a:rPr>
              <a:t> Zhao, Jilin Chen, Ang Li, </a:t>
            </a:r>
            <a:r>
              <a:rPr lang="en-IN" sz="1400" dirty="0" err="1">
                <a:solidFill>
                  <a:srgbClr val="002060"/>
                </a:solidFill>
                <a:latin typeface="Arial" panose="020B0604020202020204" pitchFamily="34" charset="0"/>
                <a:cs typeface="Arial" panose="020B0604020202020204" pitchFamily="34" charset="0"/>
              </a:rPr>
              <a:t>Lichan</a:t>
            </a:r>
            <a:r>
              <a:rPr lang="en-IN" sz="1400" dirty="0">
                <a:solidFill>
                  <a:srgbClr val="002060"/>
                </a:solidFill>
                <a:latin typeface="Arial" panose="020B0604020202020204" pitchFamily="34" charset="0"/>
                <a:cs typeface="Arial" panose="020B0604020202020204" pitchFamily="34" charset="0"/>
              </a:rPr>
              <a:t> Hong, and Ed Chi. 2019. SNR: Sub-Network Routing for Flexible Parameter Sharing in Multi-task Learning. AAAI (2019)”</a:t>
            </a:r>
          </a:p>
          <a:p>
            <a:pPr marL="0" indent="0">
              <a:buNone/>
            </a:pPr>
            <a:endParaRPr lang="en-IN" sz="1650" b="1" dirty="0">
              <a:latin typeface="Arial" panose="020B0604020202020204" pitchFamily="34" charset="0"/>
              <a:cs typeface="Arial" panose="020B0604020202020204" pitchFamily="34" charset="0"/>
            </a:endParaRPr>
          </a:p>
          <a:p>
            <a:endParaRPr lang="en-IN" sz="1650" b="1" dirty="0">
              <a:latin typeface="Arial" panose="020B0604020202020204" pitchFamily="34" charset="0"/>
              <a:cs typeface="Arial" panose="020B0604020202020204" pitchFamily="34" charset="0"/>
            </a:endParaRPr>
          </a:p>
          <a:p>
            <a:pPr marL="0" indent="0">
              <a:buFont typeface="Wingdings 2" pitchFamily="18" charset="2"/>
              <a:buNone/>
            </a:pPr>
            <a:endParaRPr lang="en-IN" sz="1650" dirty="0">
              <a:latin typeface="Arial" panose="020B0604020202020204" pitchFamily="34" charset="0"/>
              <a:cs typeface="Arial" panose="020B0604020202020204" pitchFamily="34" charset="0"/>
            </a:endParaRPr>
          </a:p>
          <a:p>
            <a:endParaRPr lang="en-IN" sz="1650" dirty="0">
              <a:latin typeface="Arial" panose="020B0604020202020204" pitchFamily="34" charset="0"/>
              <a:cs typeface="Arial" panose="020B0604020202020204" pitchFamily="34" charset="0"/>
            </a:endParaRPr>
          </a:p>
        </p:txBody>
      </p:sp>
      <p:pic>
        <p:nvPicPr>
          <p:cNvPr id="6" name="Content Placeholder 5" descr="A close up of a sign&#10;&#10;Description automatically generated">
            <a:extLst>
              <a:ext uri="{FF2B5EF4-FFF2-40B4-BE49-F238E27FC236}">
                <a16:creationId xmlns:a16="http://schemas.microsoft.com/office/drawing/2014/main" id="{DBAEF7F8-07B0-0F4A-A2C2-B2067A7E8DEB}"/>
              </a:ext>
            </a:extLst>
          </p:cNvPr>
          <p:cNvPicPr>
            <a:picLocks noGrp="1" noChangeAspect="1"/>
          </p:cNvPicPr>
          <p:nvPr>
            <p:ph idx="1"/>
          </p:nvPr>
        </p:nvPicPr>
        <p:blipFill>
          <a:blip r:embed="rId2"/>
          <a:stretch>
            <a:fillRect/>
          </a:stretch>
        </p:blipFill>
        <p:spPr>
          <a:xfrm>
            <a:off x="330202" y="3059938"/>
            <a:ext cx="2870200" cy="2260600"/>
          </a:xfrm>
        </p:spPr>
      </p:pic>
    </p:spTree>
    <p:extLst>
      <p:ext uri="{BB962C8B-B14F-4D97-AF65-F5344CB8AC3E}">
        <p14:creationId xmlns:p14="http://schemas.microsoft.com/office/powerpoint/2010/main" val="3981486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A21A3-D038-9F48-BF56-A33B16BF7C17}"/>
              </a:ext>
            </a:extLst>
          </p:cNvPr>
          <p:cNvSpPr>
            <a:spLocks noGrp="1"/>
          </p:cNvSpPr>
          <p:nvPr>
            <p:ph type="title"/>
          </p:nvPr>
        </p:nvSpPr>
        <p:spPr>
          <a:xfrm>
            <a:off x="-1" y="1128408"/>
            <a:ext cx="3370217" cy="4601183"/>
          </a:xfrm>
        </p:spPr>
        <p:txBody>
          <a:bodyPr/>
          <a:lstStyle/>
          <a:p>
            <a:r>
              <a:rPr lang="en-US" b="1" dirty="0">
                <a:solidFill>
                  <a:schemeClr val="tx1"/>
                </a:solidFill>
                <a:latin typeface="Arial" panose="020B0604020202020204" pitchFamily="34" charset="0"/>
                <a:cs typeface="Arial" panose="020B0604020202020204" pitchFamily="34" charset="0"/>
              </a:rPr>
              <a:t>REFERENCES</a:t>
            </a:r>
          </a:p>
        </p:txBody>
      </p:sp>
      <p:sp>
        <p:nvSpPr>
          <p:cNvPr id="3" name="Content Placeholder 2">
            <a:extLst>
              <a:ext uri="{FF2B5EF4-FFF2-40B4-BE49-F238E27FC236}">
                <a16:creationId xmlns:a16="http://schemas.microsoft.com/office/drawing/2014/main" id="{B9E18AA2-6DF1-DD40-AE54-1BAB823183D5}"/>
              </a:ext>
            </a:extLst>
          </p:cNvPr>
          <p:cNvSpPr>
            <a:spLocks noGrp="1"/>
          </p:cNvSpPr>
          <p:nvPr>
            <p:ph idx="1"/>
          </p:nvPr>
        </p:nvSpPr>
        <p:spPr/>
        <p:txBody>
          <a:bodyPr/>
          <a:lstStyle/>
          <a:p>
            <a:r>
              <a:rPr lang="en-IN" dirty="0"/>
              <a:t>Zhao, </a:t>
            </a:r>
            <a:r>
              <a:rPr lang="en-IN" dirty="0" err="1"/>
              <a:t>Zhe</a:t>
            </a:r>
            <a:r>
              <a:rPr lang="en-IN" dirty="0"/>
              <a:t>, et al. "Recommending what video to watch next: a multitask ranking system." </a:t>
            </a:r>
            <a:r>
              <a:rPr lang="en-IN" i="1" dirty="0"/>
              <a:t>Proceedings of the 13th ACM Conference on Recommender Systems</a:t>
            </a:r>
            <a:r>
              <a:rPr lang="en-IN" dirty="0"/>
              <a:t>. 2019. </a:t>
            </a:r>
          </a:p>
          <a:p>
            <a:r>
              <a:rPr lang="en-IN" dirty="0"/>
              <a:t>Tang, Bin, Malcolm I. Heywood, and Michael Shepherd. "Input partitioning to mixture of experts." </a:t>
            </a:r>
            <a:r>
              <a:rPr lang="en-IN" i="1" dirty="0"/>
              <a:t>Proceedings of the 2002 International Joint Conference on Neural Networks. IJCNN'02 (Cat. No. 02CH37290)</a:t>
            </a:r>
            <a:r>
              <a:rPr lang="en-IN" dirty="0"/>
              <a:t>. Vol. 1. IEEE, 2002.</a:t>
            </a:r>
          </a:p>
          <a:p>
            <a:r>
              <a:rPr lang="en-IN" dirty="0"/>
              <a:t>M. I. Jordan and R. A. Jacobs. 1994., Hierarchical Mixtures of Experts and the EM Algorithm. Neural Computation, vol 6, pp181- 214. </a:t>
            </a:r>
          </a:p>
          <a:p>
            <a:endParaRPr lang="en-US" dirty="0"/>
          </a:p>
        </p:txBody>
      </p:sp>
    </p:spTree>
    <p:extLst>
      <p:ext uri="{BB962C8B-B14F-4D97-AF65-F5344CB8AC3E}">
        <p14:creationId xmlns:p14="http://schemas.microsoft.com/office/powerpoint/2010/main" val="1725794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512124-0D13-4ED9-80B7-52AE15B6B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mputer sitting on top of a wooden table&#10;&#10;Description automatically generated">
            <a:extLst>
              <a:ext uri="{FF2B5EF4-FFF2-40B4-BE49-F238E27FC236}">
                <a16:creationId xmlns:a16="http://schemas.microsoft.com/office/drawing/2014/main" id="{2220D3A3-5208-0A4E-B738-FC4062668928}"/>
              </a:ext>
            </a:extLst>
          </p:cNvPr>
          <p:cNvPicPr>
            <a:picLocks noChangeAspect="1"/>
          </p:cNvPicPr>
          <p:nvPr/>
        </p:nvPicPr>
        <p:blipFill rotWithShape="1">
          <a:blip r:embed="rId2">
            <a:alphaModFix amt="35000"/>
          </a:blip>
          <a:srcRect t="1814" b="13281"/>
          <a:stretch/>
        </p:blipFill>
        <p:spPr>
          <a:xfrm>
            <a:off x="-13490" y="10"/>
            <a:ext cx="12191980" cy="6857990"/>
          </a:xfrm>
          <a:prstGeom prst="rect">
            <a:avLst/>
          </a:prstGeom>
        </p:spPr>
      </p:pic>
      <p:sp>
        <p:nvSpPr>
          <p:cNvPr id="2" name="Title 1">
            <a:extLst>
              <a:ext uri="{FF2B5EF4-FFF2-40B4-BE49-F238E27FC236}">
                <a16:creationId xmlns:a16="http://schemas.microsoft.com/office/drawing/2014/main" id="{CD23AAC4-B726-B844-BD44-9D6B98334A3A}"/>
              </a:ext>
            </a:extLst>
          </p:cNvPr>
          <p:cNvSpPr>
            <a:spLocks noGrp="1"/>
          </p:cNvSpPr>
          <p:nvPr>
            <p:ph type="ctrTitle"/>
          </p:nvPr>
        </p:nvSpPr>
        <p:spPr>
          <a:xfrm>
            <a:off x="397538" y="2295144"/>
            <a:ext cx="9055227" cy="3794760"/>
          </a:xfrm>
        </p:spPr>
        <p:txBody>
          <a:bodyPr>
            <a:normAutofit/>
          </a:bodyPr>
          <a:lstStyle/>
          <a:p>
            <a:br>
              <a:rPr lang="en-US" sz="2900" b="1" dirty="0">
                <a:ln w="15875">
                  <a:solidFill>
                    <a:srgbClr val="FFFFFF"/>
                  </a:solidFill>
                </a:ln>
                <a:solidFill>
                  <a:schemeClr val="bg1"/>
                </a:solidFill>
                <a:latin typeface="Arial" panose="020B0604020202020204" pitchFamily="34" charset="0"/>
                <a:cs typeface="Arial" panose="020B0604020202020204" pitchFamily="34" charset="0"/>
              </a:rPr>
            </a:br>
            <a:r>
              <a:rPr lang="en-US" sz="2900" b="1" dirty="0">
                <a:ln w="15875">
                  <a:solidFill>
                    <a:srgbClr val="FFFFFF"/>
                  </a:solidFill>
                </a:ln>
                <a:solidFill>
                  <a:schemeClr val="bg1"/>
                </a:solidFill>
                <a:latin typeface="Arial" panose="020B0604020202020204" pitchFamily="34" charset="0"/>
                <a:cs typeface="Arial" panose="020B0604020202020204" pitchFamily="34" charset="0"/>
              </a:rPr>
              <a:t>Paper Download link:</a:t>
            </a:r>
            <a:r>
              <a:rPr lang="en-IN" sz="2900" dirty="0">
                <a:ln w="15875">
                  <a:solidFill>
                    <a:srgbClr val="FFFFFF"/>
                  </a:solidFill>
                </a:ln>
                <a:solidFill>
                  <a:schemeClr val="bg1"/>
                </a:solidFill>
                <a:hlinkClick r:id="rId3">
                  <a:extLst>
                    <a:ext uri="{A12FA001-AC4F-418D-AE19-62706E023703}">
                      <ahyp:hlinkClr xmlns:ahyp="http://schemas.microsoft.com/office/drawing/2018/hyperlinkcolor" val="tx"/>
                    </a:ext>
                  </a:extLst>
                </a:hlinkClick>
              </a:rPr>
              <a:t> https://dl.acm.org/doi/abs/10.1145/3298689.3346997</a:t>
            </a:r>
            <a:endParaRPr lang="en-US" sz="2900" b="1" dirty="0">
              <a:ln w="15875">
                <a:solidFill>
                  <a:srgbClr val="FFFFFF"/>
                </a:solidFill>
              </a:ln>
              <a:solidFill>
                <a:schemeClr val="bg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D4ABACDC-BD54-40F3-9047-8298C77C2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B76CB7CA-05C2-4EE8-A97F-B5F3A4F89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144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1683387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26EF-9E3B-8148-9A38-BA8BAEAEAD8B}"/>
              </a:ext>
            </a:extLst>
          </p:cNvPr>
          <p:cNvSpPr>
            <a:spLocks noGrp="1"/>
          </p:cNvSpPr>
          <p:nvPr>
            <p:ph type="title"/>
          </p:nvPr>
        </p:nvSpPr>
        <p:spPr/>
        <p:txBody>
          <a:bodyPr/>
          <a:lstStyle/>
          <a:p>
            <a:r>
              <a:rPr lang="en-IN" sz="3200" b="1" dirty="0">
                <a:solidFill>
                  <a:schemeClr val="tx1"/>
                </a:solidFill>
                <a:latin typeface="Arial" panose="020B0604020202020204" pitchFamily="34" charset="0"/>
                <a:cs typeface="Arial" panose="020B0604020202020204" pitchFamily="34" charset="0"/>
              </a:rPr>
              <a:t>Motivation, why is this paper interesting?</a:t>
            </a:r>
            <a:r>
              <a:rPr lang="en-IN" b="1" dirty="0">
                <a:solidFill>
                  <a:schemeClr val="tx1"/>
                </a:solidFill>
                <a:latin typeface="Arial" panose="020B0604020202020204" pitchFamily="34" charset="0"/>
                <a:cs typeface="Arial" panose="020B0604020202020204" pitchFamily="34" charset="0"/>
              </a:rPr>
              <a:t> </a:t>
            </a:r>
            <a:r>
              <a:rPr lang="en-IN" sz="3200" b="1" dirty="0">
                <a:solidFill>
                  <a:schemeClr val="tx1"/>
                </a:solidFill>
                <a:latin typeface="Arial" panose="020B0604020202020204" pitchFamily="34" charset="0"/>
                <a:cs typeface="Arial" panose="020B0604020202020204" pitchFamily="34" charset="0"/>
              </a:rPr>
              <a:t>What is it trying to do?</a:t>
            </a:r>
            <a:br>
              <a:rPr lang="en-IN" dirty="0">
                <a:solidFill>
                  <a:schemeClr val="tx1"/>
                </a:solidFill>
                <a:latin typeface="Arial" panose="020B0604020202020204" pitchFamily="34" charset="0"/>
                <a:cs typeface="Arial" panose="020B0604020202020204" pitchFamily="34" charset="0"/>
              </a:rPr>
            </a:br>
            <a:br>
              <a:rPr lang="en-IN" dirty="0">
                <a:solidFill>
                  <a:schemeClr val="tx1"/>
                </a:solidFill>
                <a:latin typeface="Arial" panose="020B0604020202020204" pitchFamily="34" charset="0"/>
                <a:cs typeface="Arial" panose="020B0604020202020204" pitchFamily="34" charset="0"/>
              </a:rPr>
            </a:br>
            <a:endParaRPr lang="en-US"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4B2B8CA-7648-B242-AFA2-395A47656AE3}"/>
              </a:ext>
            </a:extLst>
          </p:cNvPr>
          <p:cNvSpPr>
            <a:spLocks noGrp="1"/>
          </p:cNvSpPr>
          <p:nvPr>
            <p:ph idx="1"/>
          </p:nvPr>
        </p:nvSpPr>
        <p:spPr>
          <a:xfrm>
            <a:off x="3735453" y="1489391"/>
            <a:ext cx="7315200" cy="5190190"/>
          </a:xfrm>
        </p:spPr>
        <p:txBody>
          <a:bodyPr>
            <a:normAutofit/>
          </a:bodyPr>
          <a:lstStyle/>
          <a:p>
            <a:pPr marL="0" indent="0">
              <a:buNone/>
            </a:pPr>
            <a:r>
              <a:rPr lang="en-IN" sz="1800" b="1" dirty="0" err="1">
                <a:latin typeface="Arial" panose="020B0604020202020204" pitchFamily="34" charset="0"/>
                <a:ea typeface="Apple Color Emoji" pitchFamily="2" charset="0"/>
                <a:cs typeface="Arial" panose="020B0604020202020204" pitchFamily="34" charset="0"/>
              </a:rPr>
              <a:t>Youtube’s</a:t>
            </a:r>
            <a:r>
              <a:rPr lang="en-IN" sz="1800" b="1" dirty="0">
                <a:latin typeface="Arial" panose="020B0604020202020204" pitchFamily="34" charset="0"/>
                <a:ea typeface="Apple Color Emoji" pitchFamily="2" charset="0"/>
                <a:cs typeface="Arial" panose="020B0604020202020204" pitchFamily="34" charset="0"/>
              </a:rPr>
              <a:t> Movie Recommendation Algorithm and Paper Focus</a:t>
            </a:r>
          </a:p>
          <a:p>
            <a:r>
              <a:rPr lang="en-IN" sz="1800" dirty="0">
                <a:latin typeface="Arial" panose="020B0604020202020204" pitchFamily="34" charset="0"/>
                <a:ea typeface="Apple Color Emoji" pitchFamily="2" charset="0"/>
                <a:cs typeface="Arial" panose="020B0604020202020204" pitchFamily="34" charset="0"/>
              </a:rPr>
              <a:t>The paper focusses on movies recommendation for users based on the movie they are currently watching. Since this paper is what </a:t>
            </a:r>
            <a:r>
              <a:rPr lang="en-IN" sz="1800" dirty="0" err="1">
                <a:latin typeface="Arial" panose="020B0604020202020204" pitchFamily="34" charset="0"/>
                <a:ea typeface="Apple Color Emoji" pitchFamily="2" charset="0"/>
                <a:cs typeface="Arial" panose="020B0604020202020204" pitchFamily="34" charset="0"/>
              </a:rPr>
              <a:t>Youtube</a:t>
            </a:r>
            <a:r>
              <a:rPr lang="en-IN" sz="1800" dirty="0">
                <a:latin typeface="Arial" panose="020B0604020202020204" pitchFamily="34" charset="0"/>
                <a:ea typeface="Apple Color Emoji" pitchFamily="2" charset="0"/>
                <a:cs typeface="Arial" panose="020B0604020202020204" pitchFamily="34" charset="0"/>
              </a:rPr>
              <a:t> is currently using as part of their recommendation system, it made me curious to look into the algorithmic details.</a:t>
            </a:r>
          </a:p>
          <a:p>
            <a:pPr marL="0" indent="0">
              <a:buNone/>
            </a:pPr>
            <a:endParaRPr lang="en-IN" sz="1800" dirty="0">
              <a:latin typeface="Arial" panose="020B0604020202020204" pitchFamily="34" charset="0"/>
              <a:ea typeface="Apple Color Emoji" pitchFamily="2" charset="0"/>
              <a:cs typeface="Arial" panose="020B0604020202020204" pitchFamily="34" charset="0"/>
            </a:endParaRPr>
          </a:p>
          <a:p>
            <a:r>
              <a:rPr lang="en-IN" sz="1800" dirty="0">
                <a:latin typeface="Arial" panose="020B0604020202020204" pitchFamily="34" charset="0"/>
                <a:ea typeface="Apple Color Emoji" pitchFamily="2" charset="0"/>
                <a:cs typeface="Arial" panose="020B0604020202020204" pitchFamily="34" charset="0"/>
              </a:rPr>
              <a:t>The basic idea used here is to learn multiple objectives from user’s previous history logs, namely engagement objectives and satisfaction objectives. The engagement objectives helps in identifying user’s involvement</a:t>
            </a:r>
            <a:r>
              <a:rPr lang="en-IN" sz="1800" b="1" dirty="0">
                <a:latin typeface="Arial" panose="020B0604020202020204" pitchFamily="34" charset="0"/>
                <a:ea typeface="Apple Color Emoji" pitchFamily="2" charset="0"/>
                <a:cs typeface="Arial" panose="020B0604020202020204" pitchFamily="34" charset="0"/>
              </a:rPr>
              <a:t> </a:t>
            </a:r>
            <a:r>
              <a:rPr lang="en-IN" sz="1800" dirty="0">
                <a:latin typeface="Arial" panose="020B0604020202020204" pitchFamily="34" charset="0"/>
                <a:ea typeface="Apple Color Emoji" pitchFamily="2" charset="0"/>
                <a:cs typeface="Arial" panose="020B0604020202020204" pitchFamily="34" charset="0"/>
              </a:rPr>
              <a:t>with a particular video like time spent and clicks count, and satisfaction objectives help in identifying user’s content</a:t>
            </a:r>
            <a:r>
              <a:rPr lang="en-IN" sz="1800" b="1" dirty="0">
                <a:latin typeface="Arial" panose="020B0604020202020204" pitchFamily="34" charset="0"/>
                <a:ea typeface="Apple Color Emoji" pitchFamily="2" charset="0"/>
                <a:cs typeface="Arial" panose="020B0604020202020204" pitchFamily="34" charset="0"/>
              </a:rPr>
              <a:t> </a:t>
            </a:r>
            <a:r>
              <a:rPr lang="en-IN" sz="1800" dirty="0">
                <a:latin typeface="Arial" panose="020B0604020202020204" pitchFamily="34" charset="0"/>
                <a:ea typeface="Apple Color Emoji" pitchFamily="2" charset="0"/>
                <a:cs typeface="Arial" panose="020B0604020202020204" pitchFamily="34" charset="0"/>
              </a:rPr>
              <a:t>with the video like number of likes, shares, thumbs downs and ratings.</a:t>
            </a:r>
          </a:p>
          <a:p>
            <a:pPr marL="0" indent="0">
              <a:buNone/>
            </a:pPr>
            <a:endParaRPr lang="en-IN" sz="1800" dirty="0">
              <a:latin typeface="Arial" panose="020B0604020202020204" pitchFamily="34" charset="0"/>
              <a:ea typeface="Apple Color Emoji" pitchFamily="2" charset="0"/>
              <a:cs typeface="Arial" panose="020B0604020202020204" pitchFamily="34" charset="0"/>
            </a:endParaRPr>
          </a:p>
          <a:p>
            <a:r>
              <a:rPr lang="en-IN" sz="1800" dirty="0">
                <a:latin typeface="Arial" panose="020B0604020202020204" pitchFamily="34" charset="0"/>
                <a:ea typeface="Apple Color Emoji" pitchFamily="2" charset="0"/>
                <a:cs typeface="Arial" panose="020B0604020202020204" pitchFamily="34" charset="0"/>
              </a:rPr>
              <a:t>Paper also discusses removal position bias involved due to users getting more engaged with videos appearing upper in the recommendations than the lower ones.</a:t>
            </a:r>
          </a:p>
          <a:p>
            <a:endParaRPr lang="en-IN" sz="1800" dirty="0">
              <a:ea typeface="Apple Color Emoji" pitchFamily="2" charset="0"/>
              <a:cs typeface="Arial" panose="020B0604020202020204" pitchFamily="34" charset="0"/>
            </a:endParaRPr>
          </a:p>
          <a:p>
            <a:endParaRPr lang="en-IN" sz="1800" dirty="0">
              <a:ea typeface="Apple Color Emoji" pitchFamily="2" charset="0"/>
              <a:cs typeface="Arial" panose="020B0604020202020204" pitchFamily="34" charset="0"/>
            </a:endParaRPr>
          </a:p>
          <a:p>
            <a:endParaRPr lang="en-US" sz="1800" dirty="0">
              <a:ea typeface="Apple Color Emoji" pitchFamily="2" charset="0"/>
              <a:cs typeface="Arial" panose="020B0604020202020204" pitchFamily="34" charset="0"/>
            </a:endParaRPr>
          </a:p>
        </p:txBody>
      </p:sp>
      <p:pic>
        <p:nvPicPr>
          <p:cNvPr id="5" name="Picture 4" descr="A drawing of a cartoon character&#10;&#10;Description automatically generated">
            <a:extLst>
              <a:ext uri="{FF2B5EF4-FFF2-40B4-BE49-F238E27FC236}">
                <a16:creationId xmlns:a16="http://schemas.microsoft.com/office/drawing/2014/main" id="{3E486841-9B9F-5546-8A56-F45EA0AEE01D}"/>
              </a:ext>
            </a:extLst>
          </p:cNvPr>
          <p:cNvPicPr>
            <a:picLocks noChangeAspect="1"/>
          </p:cNvPicPr>
          <p:nvPr/>
        </p:nvPicPr>
        <p:blipFill>
          <a:blip r:embed="rId2"/>
          <a:stretch>
            <a:fillRect/>
          </a:stretch>
        </p:blipFill>
        <p:spPr>
          <a:xfrm>
            <a:off x="468351" y="4735512"/>
            <a:ext cx="2096429" cy="850900"/>
          </a:xfrm>
          <a:prstGeom prst="rect">
            <a:avLst/>
          </a:prstGeom>
        </p:spPr>
      </p:pic>
    </p:spTree>
    <p:extLst>
      <p:ext uri="{BB962C8B-B14F-4D97-AF65-F5344CB8AC3E}">
        <p14:creationId xmlns:p14="http://schemas.microsoft.com/office/powerpoint/2010/main" val="1217680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26EF-9E3B-8148-9A38-BA8BAEAEAD8B}"/>
              </a:ext>
            </a:extLst>
          </p:cNvPr>
          <p:cNvSpPr>
            <a:spLocks noGrp="1"/>
          </p:cNvSpPr>
          <p:nvPr>
            <p:ph type="title"/>
          </p:nvPr>
        </p:nvSpPr>
        <p:spPr/>
        <p:txBody>
          <a:bodyPr/>
          <a:lstStyle/>
          <a:p>
            <a:r>
              <a:rPr lang="en-IN" sz="3200" b="1" dirty="0">
                <a:solidFill>
                  <a:schemeClr val="tx1"/>
                </a:solidFill>
                <a:latin typeface="Arial" panose="020B0604020202020204" pitchFamily="34" charset="0"/>
                <a:cs typeface="Arial" panose="020B0604020202020204" pitchFamily="34" charset="0"/>
              </a:rPr>
              <a:t>Motivation, why is this paper interesting?</a:t>
            </a:r>
            <a:r>
              <a:rPr lang="en-IN" b="1" dirty="0">
                <a:solidFill>
                  <a:schemeClr val="tx1"/>
                </a:solidFill>
                <a:latin typeface="Arial" panose="020B0604020202020204" pitchFamily="34" charset="0"/>
                <a:cs typeface="Arial" panose="020B0604020202020204" pitchFamily="34" charset="0"/>
              </a:rPr>
              <a:t> </a:t>
            </a:r>
            <a:r>
              <a:rPr lang="en-IN" sz="3200" b="1" dirty="0">
                <a:solidFill>
                  <a:schemeClr val="tx1"/>
                </a:solidFill>
                <a:latin typeface="Arial" panose="020B0604020202020204" pitchFamily="34" charset="0"/>
                <a:cs typeface="Arial" panose="020B0604020202020204" pitchFamily="34" charset="0"/>
              </a:rPr>
              <a:t>What is it trying to do?</a:t>
            </a:r>
            <a:br>
              <a:rPr lang="en-IN" b="1" dirty="0">
                <a:solidFill>
                  <a:schemeClr val="tx1"/>
                </a:solidFill>
                <a:latin typeface="Arial" panose="020B0604020202020204" pitchFamily="34" charset="0"/>
                <a:cs typeface="Arial" panose="020B0604020202020204" pitchFamily="34" charset="0"/>
              </a:rPr>
            </a:br>
            <a:br>
              <a:rPr lang="en-IN" b="1" dirty="0">
                <a:solidFill>
                  <a:schemeClr val="tx1"/>
                </a:solidFill>
                <a:latin typeface="Arial" panose="020B0604020202020204" pitchFamily="34" charset="0"/>
                <a:cs typeface="Arial" panose="020B0604020202020204" pitchFamily="34" charset="0"/>
              </a:rPr>
            </a:br>
            <a:endParaRPr lang="en-US" b="1"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4B2B8CA-7648-B242-AFA2-395A47656AE3}"/>
              </a:ext>
            </a:extLst>
          </p:cNvPr>
          <p:cNvSpPr>
            <a:spLocks noGrp="1"/>
          </p:cNvSpPr>
          <p:nvPr>
            <p:ph idx="1"/>
          </p:nvPr>
        </p:nvSpPr>
        <p:spPr>
          <a:xfrm>
            <a:off x="3914078" y="864108"/>
            <a:ext cx="7393053" cy="5120640"/>
          </a:xfrm>
        </p:spPr>
        <p:txBody>
          <a:bodyPr>
            <a:normAutofit/>
          </a:bodyPr>
          <a:lstStyle/>
          <a:p>
            <a:pPr marL="0" indent="0">
              <a:buNone/>
            </a:pPr>
            <a:r>
              <a:rPr lang="en-IN" sz="1800" b="1" dirty="0">
                <a:latin typeface="Arial" panose="020B0604020202020204" pitchFamily="34" charset="0"/>
                <a:cs typeface="Arial" panose="020B0604020202020204" pitchFamily="34" charset="0"/>
              </a:rPr>
              <a:t>Inputs and Outputs</a:t>
            </a:r>
          </a:p>
          <a:p>
            <a:pPr marL="0" indent="0">
              <a:buNone/>
            </a:pPr>
            <a:r>
              <a:rPr lang="en-IN" sz="1800" dirty="0">
                <a:latin typeface="Arial" panose="020B0604020202020204" pitchFamily="34" charset="0"/>
                <a:cs typeface="Arial" panose="020B0604020202020204" pitchFamily="34" charset="0"/>
              </a:rPr>
              <a:t>Inputs:</a:t>
            </a:r>
          </a:p>
          <a:p>
            <a:r>
              <a:rPr lang="en-IN" sz="1800" dirty="0">
                <a:latin typeface="Arial" panose="020B0604020202020204" pitchFamily="34" charset="0"/>
                <a:cs typeface="Arial" panose="020B0604020202020204" pitchFamily="34" charset="0"/>
              </a:rPr>
              <a:t> Current movie is the query</a:t>
            </a:r>
          </a:p>
          <a:p>
            <a:r>
              <a:rPr lang="en-IN" sz="1800" dirty="0">
                <a:latin typeface="Arial" panose="020B0604020202020204" pitchFamily="34" charset="0"/>
                <a:cs typeface="Arial" panose="020B0604020202020204" pitchFamily="34" charset="0"/>
              </a:rPr>
              <a:t>Candidate movies retrieved from a candidate generation algorithm, applied to the user’s watch history logs </a:t>
            </a:r>
          </a:p>
          <a:p>
            <a:r>
              <a:rPr lang="en-IN" sz="1800" dirty="0">
                <a:latin typeface="Arial" panose="020B0604020202020204" pitchFamily="34" charset="0"/>
                <a:cs typeface="Arial" panose="020B0604020202020204" pitchFamily="34" charset="0"/>
              </a:rPr>
              <a:t>User’s watch history logs for retrieving features for Neural Network</a:t>
            </a:r>
          </a:p>
          <a:p>
            <a:r>
              <a:rPr lang="en-IN" sz="1800" dirty="0">
                <a:latin typeface="Arial" panose="020B0604020202020204" pitchFamily="34" charset="0"/>
                <a:cs typeface="Arial" panose="020B0604020202020204" pitchFamily="34" charset="0"/>
              </a:rPr>
              <a:t> Context which includes device location, current time  and user demographics</a:t>
            </a:r>
          </a:p>
          <a:p>
            <a:pPr marL="0" indent="0">
              <a:buNone/>
            </a:pPr>
            <a:endParaRPr lang="en-IN" sz="1800" dirty="0">
              <a:latin typeface="Arial" panose="020B0604020202020204" pitchFamily="34" charset="0"/>
              <a:cs typeface="Arial" panose="020B0604020202020204" pitchFamily="34" charset="0"/>
            </a:endParaRPr>
          </a:p>
          <a:p>
            <a:pPr marL="0" indent="0">
              <a:buNone/>
            </a:pPr>
            <a:r>
              <a:rPr lang="en-IN" sz="1800" dirty="0">
                <a:latin typeface="Arial" panose="020B0604020202020204" pitchFamily="34" charset="0"/>
                <a:cs typeface="Arial" panose="020B0604020202020204" pitchFamily="34" charset="0"/>
              </a:rPr>
              <a:t>Outputs:</a:t>
            </a:r>
          </a:p>
          <a:p>
            <a:r>
              <a:rPr lang="en-IN" sz="1800" dirty="0">
                <a:latin typeface="Arial" panose="020B0604020202020204" pitchFamily="34" charset="0"/>
                <a:cs typeface="Arial" panose="020B0604020202020204" pitchFamily="34" charset="0"/>
              </a:rPr>
              <a:t>Returns the probabilities of user clicking, liking, downvoting, spending time duration and rating the particular candidate videos. Rank those candidates on weighted combination of those probabilities and return n items with highest ranking.</a:t>
            </a:r>
          </a:p>
        </p:txBody>
      </p:sp>
      <p:pic>
        <p:nvPicPr>
          <p:cNvPr id="7" name="Picture 6" descr="A picture containing drawing&#10;&#10;Description automatically generated">
            <a:extLst>
              <a:ext uri="{FF2B5EF4-FFF2-40B4-BE49-F238E27FC236}">
                <a16:creationId xmlns:a16="http://schemas.microsoft.com/office/drawing/2014/main" id="{7D3E5D53-42E0-2140-83C6-B1A23D770EAC}"/>
              </a:ext>
            </a:extLst>
          </p:cNvPr>
          <p:cNvPicPr>
            <a:picLocks noChangeAspect="1"/>
          </p:cNvPicPr>
          <p:nvPr/>
        </p:nvPicPr>
        <p:blipFill>
          <a:blip r:embed="rId2"/>
          <a:stretch>
            <a:fillRect/>
          </a:stretch>
        </p:blipFill>
        <p:spPr>
          <a:xfrm>
            <a:off x="512956" y="4674603"/>
            <a:ext cx="2219094" cy="1050417"/>
          </a:xfrm>
          <a:prstGeom prst="rect">
            <a:avLst/>
          </a:prstGeom>
        </p:spPr>
      </p:pic>
    </p:spTree>
    <p:extLst>
      <p:ext uri="{BB962C8B-B14F-4D97-AF65-F5344CB8AC3E}">
        <p14:creationId xmlns:p14="http://schemas.microsoft.com/office/powerpoint/2010/main" val="3669173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26EF-9E3B-8148-9A38-BA8BAEAEAD8B}"/>
              </a:ext>
            </a:extLst>
          </p:cNvPr>
          <p:cNvSpPr>
            <a:spLocks noGrp="1"/>
          </p:cNvSpPr>
          <p:nvPr>
            <p:ph type="title"/>
          </p:nvPr>
        </p:nvSpPr>
        <p:spPr/>
        <p:txBody>
          <a:bodyPr/>
          <a:lstStyle/>
          <a:p>
            <a:r>
              <a:rPr lang="en-IN" sz="3200" b="1" dirty="0">
                <a:solidFill>
                  <a:schemeClr val="tx1"/>
                </a:solidFill>
                <a:latin typeface="Arial" panose="020B0604020202020204" pitchFamily="34" charset="0"/>
                <a:cs typeface="Arial" panose="020B0604020202020204" pitchFamily="34" charset="0"/>
              </a:rPr>
              <a:t>Motivation, why is this paper interesting?</a:t>
            </a:r>
            <a:r>
              <a:rPr lang="en-IN" b="1" dirty="0">
                <a:solidFill>
                  <a:schemeClr val="tx1"/>
                </a:solidFill>
                <a:latin typeface="Arial" panose="020B0604020202020204" pitchFamily="34" charset="0"/>
                <a:cs typeface="Arial" panose="020B0604020202020204" pitchFamily="34" charset="0"/>
              </a:rPr>
              <a:t> </a:t>
            </a:r>
            <a:r>
              <a:rPr lang="en-IN" sz="3200" b="1" dirty="0">
                <a:solidFill>
                  <a:schemeClr val="tx1"/>
                </a:solidFill>
                <a:latin typeface="Arial" panose="020B0604020202020204" pitchFamily="34" charset="0"/>
                <a:cs typeface="Arial" panose="020B0604020202020204" pitchFamily="34" charset="0"/>
              </a:rPr>
              <a:t>What is it trying to do?</a:t>
            </a:r>
            <a:br>
              <a:rPr lang="en-IN" b="1" dirty="0">
                <a:solidFill>
                  <a:schemeClr val="tx1"/>
                </a:solidFill>
                <a:latin typeface="Arial" panose="020B0604020202020204" pitchFamily="34" charset="0"/>
                <a:cs typeface="Arial" panose="020B0604020202020204" pitchFamily="34" charset="0"/>
              </a:rPr>
            </a:br>
            <a:br>
              <a:rPr lang="en-IN" b="1" dirty="0">
                <a:solidFill>
                  <a:schemeClr val="tx1"/>
                </a:solidFill>
                <a:latin typeface="Arial" panose="020B0604020202020204" pitchFamily="34" charset="0"/>
                <a:cs typeface="Arial" panose="020B0604020202020204" pitchFamily="34" charset="0"/>
              </a:rPr>
            </a:br>
            <a:endParaRPr lang="en-US" b="1"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4B2B8CA-7648-B242-AFA2-395A47656AE3}"/>
              </a:ext>
            </a:extLst>
          </p:cNvPr>
          <p:cNvSpPr>
            <a:spLocks noGrp="1"/>
          </p:cNvSpPr>
          <p:nvPr>
            <p:ph idx="1"/>
          </p:nvPr>
        </p:nvSpPr>
        <p:spPr>
          <a:xfrm>
            <a:off x="3847170" y="1514130"/>
            <a:ext cx="7393053" cy="2893853"/>
          </a:xfrm>
        </p:spPr>
        <p:txBody>
          <a:bodyPr>
            <a:noAutofit/>
          </a:bodyPr>
          <a:lstStyle/>
          <a:p>
            <a:pPr marL="0" indent="0">
              <a:buNone/>
            </a:pPr>
            <a:r>
              <a:rPr lang="en-IN" sz="1800" b="1" dirty="0">
                <a:latin typeface="Arial" panose="020B0604020202020204" pitchFamily="34" charset="0"/>
                <a:cs typeface="Arial" panose="020B0604020202020204" pitchFamily="34" charset="0"/>
              </a:rPr>
              <a:t> Candidate Generation</a:t>
            </a:r>
          </a:p>
          <a:p>
            <a:r>
              <a:rPr lang="en-IN" sz="1800" dirty="0">
                <a:latin typeface="Arial" panose="020B0604020202020204" pitchFamily="34" charset="0"/>
                <a:cs typeface="Arial" panose="020B0604020202020204" pitchFamily="34" charset="0"/>
              </a:rPr>
              <a:t>For candidate generation, the key idea is to find videos sharing at-least one aspect with the current video. The authors used features of the current video and found videos similar to it. </a:t>
            </a:r>
          </a:p>
          <a:p>
            <a:endParaRPr lang="en-IN" sz="1800"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Another way used for generating candidates is to find movies watched next to this movie(by frequency). Afterwards, a  set of those candidates is prepared for ranking them.</a:t>
            </a:r>
          </a:p>
          <a:p>
            <a:endParaRPr lang="en-IN" sz="1800" dirty="0">
              <a:latin typeface="Arial" panose="020B0604020202020204" pitchFamily="34" charset="0"/>
              <a:cs typeface="Arial" panose="020B0604020202020204" pitchFamily="34" charset="0"/>
            </a:endParaRPr>
          </a:p>
          <a:p>
            <a:r>
              <a:rPr lang="en-IN" sz="1800" dirty="0">
                <a:latin typeface="Arial" panose="020B0604020202020204" pitchFamily="34" charset="0"/>
                <a:cs typeface="Arial" panose="020B0604020202020204" pitchFamily="34" charset="0"/>
              </a:rPr>
              <a:t>This paper focusses on ranking the candidates, rather than improvising or creating a candidate generation algorithm . </a:t>
            </a:r>
          </a:p>
          <a:p>
            <a:endParaRPr lang="en-IN" sz="1800" dirty="0">
              <a:latin typeface="Arial" panose="020B0604020202020204" pitchFamily="34" charset="0"/>
              <a:cs typeface="Arial" panose="020B0604020202020204" pitchFamily="34" charset="0"/>
            </a:endParaRPr>
          </a:p>
        </p:txBody>
      </p:sp>
      <p:pic>
        <p:nvPicPr>
          <p:cNvPr id="5" name="Picture 4" descr="A close up of a logo&#10;&#10;Description automatically generated">
            <a:extLst>
              <a:ext uri="{FF2B5EF4-FFF2-40B4-BE49-F238E27FC236}">
                <a16:creationId xmlns:a16="http://schemas.microsoft.com/office/drawing/2014/main" id="{6512F7E8-92F2-ED40-80EB-C0F4040994D2}"/>
              </a:ext>
            </a:extLst>
          </p:cNvPr>
          <p:cNvPicPr>
            <a:picLocks noChangeAspect="1"/>
          </p:cNvPicPr>
          <p:nvPr/>
        </p:nvPicPr>
        <p:blipFill>
          <a:blip r:embed="rId2"/>
          <a:stretch>
            <a:fillRect/>
          </a:stretch>
        </p:blipFill>
        <p:spPr>
          <a:xfrm>
            <a:off x="595343" y="4407983"/>
            <a:ext cx="1952295" cy="1597025"/>
          </a:xfrm>
          <a:prstGeom prst="rect">
            <a:avLst/>
          </a:prstGeom>
        </p:spPr>
      </p:pic>
    </p:spTree>
    <p:extLst>
      <p:ext uri="{BB962C8B-B14F-4D97-AF65-F5344CB8AC3E}">
        <p14:creationId xmlns:p14="http://schemas.microsoft.com/office/powerpoint/2010/main" val="3873450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26EF-9E3B-8148-9A38-BA8BAEAEAD8B}"/>
              </a:ext>
            </a:extLst>
          </p:cNvPr>
          <p:cNvSpPr>
            <a:spLocks noGrp="1"/>
          </p:cNvSpPr>
          <p:nvPr>
            <p:ph type="title"/>
          </p:nvPr>
        </p:nvSpPr>
        <p:spPr>
          <a:xfrm>
            <a:off x="252919" y="1123837"/>
            <a:ext cx="2947482" cy="4601183"/>
          </a:xfrm>
        </p:spPr>
        <p:txBody>
          <a:bodyPr>
            <a:normAutofit/>
          </a:bodyPr>
          <a:lstStyle/>
          <a:p>
            <a:r>
              <a:rPr lang="en-IN" b="1" dirty="0">
                <a:solidFill>
                  <a:schemeClr val="tx1"/>
                </a:solidFill>
                <a:latin typeface="Arial" panose="020B0604020202020204" pitchFamily="34" charset="0"/>
                <a:cs typeface="Arial" panose="020B0604020202020204" pitchFamily="34" charset="0"/>
              </a:rPr>
              <a:t>Technical contribution</a:t>
            </a:r>
            <a:br>
              <a:rPr lang="en-IN" b="1" dirty="0">
                <a:solidFill>
                  <a:schemeClr val="tx1"/>
                </a:solidFill>
                <a:latin typeface="Arial" panose="020B0604020202020204" pitchFamily="34" charset="0"/>
                <a:cs typeface="Arial" panose="020B0604020202020204" pitchFamily="34" charset="0"/>
              </a:rPr>
            </a:br>
            <a:r>
              <a:rPr lang="en-IN" b="1" dirty="0">
                <a:solidFill>
                  <a:schemeClr val="tx1"/>
                </a:solidFill>
                <a:latin typeface="Arial" panose="020B0604020202020204" pitchFamily="34" charset="0"/>
                <a:cs typeface="Arial" panose="020B0604020202020204" pitchFamily="34" charset="0"/>
              </a:rPr>
              <a:t>model detail</a:t>
            </a:r>
            <a:br>
              <a:rPr lang="en-IN" b="1" dirty="0">
                <a:solidFill>
                  <a:schemeClr val="tx1"/>
                </a:solidFill>
                <a:latin typeface="Arial" panose="020B0604020202020204" pitchFamily="34" charset="0"/>
                <a:cs typeface="Arial" panose="020B0604020202020204" pitchFamily="34" charset="0"/>
              </a:rPr>
            </a:br>
            <a:br>
              <a:rPr lang="en-IN" b="1" dirty="0">
                <a:solidFill>
                  <a:schemeClr val="tx1"/>
                </a:solidFill>
                <a:latin typeface="Arial" panose="020B0604020202020204" pitchFamily="34" charset="0"/>
                <a:cs typeface="Arial" panose="020B0604020202020204" pitchFamily="34" charset="0"/>
              </a:rPr>
            </a:br>
            <a:br>
              <a:rPr lang="en-IN" b="1" dirty="0">
                <a:solidFill>
                  <a:schemeClr val="tx1"/>
                </a:solidFill>
                <a:latin typeface="Arial" panose="020B0604020202020204" pitchFamily="34" charset="0"/>
                <a:cs typeface="Arial" panose="020B0604020202020204" pitchFamily="34" charset="0"/>
              </a:rPr>
            </a:br>
            <a:endParaRPr lang="en-US" b="1"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4B2B8CA-7648-B242-AFA2-395A47656AE3}"/>
              </a:ext>
            </a:extLst>
          </p:cNvPr>
          <p:cNvSpPr>
            <a:spLocks noGrp="1"/>
          </p:cNvSpPr>
          <p:nvPr>
            <p:ph idx="1"/>
          </p:nvPr>
        </p:nvSpPr>
        <p:spPr>
          <a:xfrm>
            <a:off x="3858116" y="1383565"/>
            <a:ext cx="7850665" cy="5120640"/>
          </a:xfrm>
        </p:spPr>
        <p:txBody>
          <a:bodyPr>
            <a:noAutofit/>
          </a:bodyPr>
          <a:lstStyle/>
          <a:p>
            <a:pPr marL="0" indent="0">
              <a:buNone/>
            </a:pPr>
            <a:r>
              <a:rPr lang="en-IN" sz="1800" b="1" dirty="0">
                <a:latin typeface="Arial" panose="020B0604020202020204" pitchFamily="34" charset="0"/>
                <a:cs typeface="Arial" panose="020B0604020202020204" pitchFamily="34" charset="0"/>
              </a:rPr>
              <a:t>Multi-gate Mixture of Experts(MMOE)</a:t>
            </a:r>
          </a:p>
          <a:p>
            <a:pPr marL="0" indent="0">
              <a:buNone/>
            </a:pPr>
            <a:r>
              <a:rPr lang="en-IN" sz="1700" b="1" dirty="0">
                <a:latin typeface="Arial" panose="020B0604020202020204" pitchFamily="34" charset="0"/>
                <a:cs typeface="Arial" panose="020B0604020202020204" pitchFamily="34" charset="0"/>
              </a:rPr>
              <a:t>Mixture of experts(MOE)</a:t>
            </a:r>
          </a:p>
          <a:p>
            <a:r>
              <a:rPr lang="en-IN" sz="1700" dirty="0">
                <a:latin typeface="Arial" panose="020B0604020202020204" pitchFamily="34" charset="0"/>
                <a:cs typeface="Arial" panose="020B0604020202020204" pitchFamily="34" charset="0"/>
              </a:rPr>
              <a:t>MOE refers to a machine learning technique used to provide the input tasks as a prediction responsibility to a combination of experts, wherein each expert is a neural network which is separately trained.</a:t>
            </a:r>
          </a:p>
          <a:p>
            <a:pPr marL="0" indent="0">
              <a:buNone/>
            </a:pPr>
            <a:r>
              <a:rPr lang="en-IN" sz="1700" b="1" dirty="0">
                <a:latin typeface="Arial" panose="020B0604020202020204" pitchFamily="34" charset="0"/>
                <a:cs typeface="Arial" panose="020B0604020202020204" pitchFamily="34" charset="0"/>
              </a:rPr>
              <a:t>Multi-Gate</a:t>
            </a:r>
          </a:p>
          <a:p>
            <a:r>
              <a:rPr lang="en-IN" sz="1700" dirty="0">
                <a:latin typeface="Arial" panose="020B0604020202020204" pitchFamily="34" charset="0"/>
                <a:cs typeface="Arial" panose="020B0604020202020204" pitchFamily="34" charset="0"/>
              </a:rPr>
              <a:t>For every objective/task there is a gate function. Gate network is a linear network followed by a </a:t>
            </a:r>
            <a:r>
              <a:rPr lang="en-IN" sz="1700" dirty="0" err="1">
                <a:latin typeface="Arial" panose="020B0604020202020204" pitchFamily="34" charset="0"/>
                <a:cs typeface="Arial" panose="020B0604020202020204" pitchFamily="34" charset="0"/>
              </a:rPr>
              <a:t>softmax</a:t>
            </a:r>
            <a:r>
              <a:rPr lang="en-IN" sz="1700" dirty="0">
                <a:latin typeface="Arial" panose="020B0604020202020204" pitchFamily="34" charset="0"/>
                <a:cs typeface="Arial" panose="020B0604020202020204" pitchFamily="34" charset="0"/>
              </a:rPr>
              <a:t> function. This </a:t>
            </a:r>
            <a:r>
              <a:rPr lang="en-IN" sz="1700" dirty="0" err="1">
                <a:latin typeface="Arial" panose="020B0604020202020204" pitchFamily="34" charset="0"/>
                <a:cs typeface="Arial" panose="020B0604020202020204" pitchFamily="34" charset="0"/>
              </a:rPr>
              <a:t>softmax</a:t>
            </a:r>
            <a:r>
              <a:rPr lang="en-IN" sz="1700" dirty="0">
                <a:latin typeface="Arial" panose="020B0604020202020204" pitchFamily="34" charset="0"/>
                <a:cs typeface="Arial" panose="020B0604020202020204" pitchFamily="34" charset="0"/>
              </a:rPr>
              <a:t> function will determine which expert layers are important for the different objectives.</a:t>
            </a:r>
          </a:p>
          <a:p>
            <a:pPr marL="0" indent="0">
              <a:buNone/>
            </a:pPr>
            <a:r>
              <a:rPr lang="en-IN" sz="1700" b="1" dirty="0">
                <a:latin typeface="Arial" panose="020B0604020202020204" pitchFamily="34" charset="0"/>
                <a:cs typeface="Arial" panose="020B0604020202020204" pitchFamily="34" charset="0"/>
              </a:rPr>
              <a:t>Structure</a:t>
            </a:r>
            <a:r>
              <a:rPr lang="en-IN" sz="1700" dirty="0">
                <a:latin typeface="Arial" panose="020B0604020202020204" pitchFamily="34" charset="0"/>
                <a:cs typeface="Arial" panose="020B0604020202020204" pitchFamily="34" charset="0"/>
              </a:rPr>
              <a:t> </a:t>
            </a:r>
          </a:p>
          <a:p>
            <a:r>
              <a:rPr lang="en-IN" sz="1700" dirty="0">
                <a:latin typeface="Arial" panose="020B0604020202020204" pitchFamily="34" charset="0"/>
                <a:cs typeface="Arial" panose="020B0604020202020204" pitchFamily="34" charset="0"/>
              </a:rPr>
              <a:t>For MMOE,  there is one gate per task, and common shared network of experts.</a:t>
            </a:r>
          </a:p>
          <a:p>
            <a:pPr marL="0" indent="0">
              <a:buNone/>
            </a:pPr>
            <a:r>
              <a:rPr lang="en-IN" sz="1700" b="1" dirty="0">
                <a:latin typeface="Arial" panose="020B0604020202020204" pitchFamily="34" charset="0"/>
                <a:cs typeface="Arial" panose="020B0604020202020204" pitchFamily="34" charset="0"/>
              </a:rPr>
              <a:t>Output</a:t>
            </a:r>
          </a:p>
          <a:p>
            <a:r>
              <a:rPr lang="en-IN" sz="1700" dirty="0">
                <a:latin typeface="Arial" panose="020B0604020202020204" pitchFamily="34" charset="0"/>
                <a:cs typeface="Arial" panose="020B0604020202020204" pitchFamily="34" charset="0"/>
              </a:rPr>
              <a:t>The output of the experts n/w is weighted by the  gate network and combined together.</a:t>
            </a:r>
          </a:p>
          <a:p>
            <a:endParaRPr lang="en-IN" sz="1700" dirty="0">
              <a:latin typeface="Arial" panose="020B0604020202020204" pitchFamily="34" charset="0"/>
              <a:cs typeface="Arial" panose="020B0604020202020204" pitchFamily="34" charset="0"/>
            </a:endParaRPr>
          </a:p>
          <a:p>
            <a:endParaRPr lang="en-IN" sz="1700" dirty="0">
              <a:latin typeface="Arial" panose="020B0604020202020204" pitchFamily="34" charset="0"/>
              <a:cs typeface="Arial" panose="020B0604020202020204" pitchFamily="34" charset="0"/>
            </a:endParaRPr>
          </a:p>
          <a:p>
            <a:pPr marL="0" indent="0">
              <a:buNone/>
            </a:pPr>
            <a:r>
              <a:rPr lang="en-IN" sz="1700" b="1" dirty="0">
                <a:latin typeface="Arial" panose="020B0604020202020204" pitchFamily="34" charset="0"/>
                <a:cs typeface="Arial" panose="020B0604020202020204" pitchFamily="34" charset="0"/>
              </a:rPr>
              <a:t> </a:t>
            </a:r>
            <a:endParaRPr lang="en-IN" sz="1700" dirty="0">
              <a:latin typeface="Arial" panose="020B0604020202020204" pitchFamily="34" charset="0"/>
              <a:cs typeface="Arial" panose="020B060402020202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10A1F46C-F68E-7945-B338-EFB9F30C878E}"/>
              </a:ext>
            </a:extLst>
          </p:cNvPr>
          <p:cNvPicPr>
            <a:picLocks noChangeAspect="1"/>
          </p:cNvPicPr>
          <p:nvPr/>
        </p:nvPicPr>
        <p:blipFill>
          <a:blip r:embed="rId2"/>
          <a:stretch>
            <a:fillRect/>
          </a:stretch>
        </p:blipFill>
        <p:spPr>
          <a:xfrm>
            <a:off x="252919" y="3943885"/>
            <a:ext cx="2947482" cy="1606912"/>
          </a:xfrm>
          <a:prstGeom prst="rect">
            <a:avLst/>
          </a:prstGeom>
        </p:spPr>
      </p:pic>
    </p:spTree>
    <p:extLst>
      <p:ext uri="{BB962C8B-B14F-4D97-AF65-F5344CB8AC3E}">
        <p14:creationId xmlns:p14="http://schemas.microsoft.com/office/powerpoint/2010/main" val="410506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26EF-9E3B-8148-9A38-BA8BAEAEAD8B}"/>
              </a:ext>
            </a:extLst>
          </p:cNvPr>
          <p:cNvSpPr>
            <a:spLocks noGrp="1"/>
          </p:cNvSpPr>
          <p:nvPr>
            <p:ph type="title"/>
          </p:nvPr>
        </p:nvSpPr>
        <p:spPr>
          <a:xfrm>
            <a:off x="186011" y="1128408"/>
            <a:ext cx="3371227" cy="4601183"/>
          </a:xfrm>
        </p:spPr>
        <p:txBody>
          <a:bodyPr>
            <a:normAutofit/>
          </a:bodyPr>
          <a:lstStyle/>
          <a:p>
            <a:r>
              <a:rPr lang="en-IN" sz="3200" b="1" dirty="0">
                <a:solidFill>
                  <a:schemeClr val="tx1"/>
                </a:solidFill>
                <a:latin typeface="Arial" panose="020B0604020202020204" pitchFamily="34" charset="0"/>
                <a:cs typeface="Arial" panose="020B0604020202020204" pitchFamily="34" charset="0"/>
              </a:rPr>
              <a:t>Main Technical contribution:</a:t>
            </a:r>
            <a:br>
              <a:rPr lang="en-IN" sz="3200" b="1" dirty="0">
                <a:solidFill>
                  <a:schemeClr val="tx1"/>
                </a:solidFill>
                <a:latin typeface="Arial" panose="020B0604020202020204" pitchFamily="34" charset="0"/>
                <a:cs typeface="Arial" panose="020B0604020202020204" pitchFamily="34" charset="0"/>
              </a:rPr>
            </a:br>
            <a:r>
              <a:rPr lang="en-IN" sz="3200" b="1" dirty="0">
                <a:solidFill>
                  <a:schemeClr val="tx1"/>
                </a:solidFill>
                <a:latin typeface="Arial" panose="020B0604020202020204" pitchFamily="34" charset="0"/>
                <a:cs typeface="Arial" panose="020B0604020202020204" pitchFamily="34" charset="0"/>
              </a:rPr>
              <a:t>Model Representation</a:t>
            </a:r>
            <a:br>
              <a:rPr lang="en-IN" sz="3200" b="1" dirty="0">
                <a:solidFill>
                  <a:schemeClr val="tx1"/>
                </a:solidFill>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endParaRPr lang="en-US" sz="3200" b="1"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4B2B8CA-7648-B242-AFA2-395A47656AE3}"/>
              </a:ext>
            </a:extLst>
          </p:cNvPr>
          <p:cNvSpPr>
            <a:spLocks noGrp="1"/>
          </p:cNvSpPr>
          <p:nvPr>
            <p:ph idx="1"/>
          </p:nvPr>
        </p:nvSpPr>
        <p:spPr>
          <a:xfrm>
            <a:off x="3858116" y="1383565"/>
            <a:ext cx="7850665" cy="5120640"/>
          </a:xfrm>
        </p:spPr>
        <p:txBody>
          <a:bodyPr>
            <a:noAutofit/>
          </a:bodyPr>
          <a:lstStyle/>
          <a:p>
            <a:endParaRPr lang="en-IN" sz="1600" dirty="0">
              <a:latin typeface="Arial" panose="020B0604020202020204" pitchFamily="34" charset="0"/>
              <a:cs typeface="Arial" panose="020B0604020202020204" pitchFamily="34" charset="0"/>
            </a:endParaRPr>
          </a:p>
          <a:p>
            <a:endParaRPr lang="en-IN" sz="1600" dirty="0">
              <a:latin typeface="Arial" panose="020B0604020202020204" pitchFamily="34" charset="0"/>
              <a:cs typeface="Arial" panose="020B0604020202020204" pitchFamily="34" charset="0"/>
            </a:endParaRPr>
          </a:p>
          <a:p>
            <a:pPr marL="0" indent="0">
              <a:buNone/>
            </a:pPr>
            <a:r>
              <a:rPr lang="en-IN" sz="1600" b="1" dirty="0">
                <a:latin typeface="Arial" panose="020B0604020202020204" pitchFamily="34"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pic>
        <p:nvPicPr>
          <p:cNvPr id="5" name="Picture 4" descr="A screenshot of a map&#10;&#10;Description automatically generated">
            <a:extLst>
              <a:ext uri="{FF2B5EF4-FFF2-40B4-BE49-F238E27FC236}">
                <a16:creationId xmlns:a16="http://schemas.microsoft.com/office/drawing/2014/main" id="{156CBE01-7BB2-864A-BB51-5A2B5FFC8E8B}"/>
              </a:ext>
            </a:extLst>
          </p:cNvPr>
          <p:cNvPicPr>
            <a:picLocks noChangeAspect="1"/>
          </p:cNvPicPr>
          <p:nvPr/>
        </p:nvPicPr>
        <p:blipFill>
          <a:blip r:embed="rId2"/>
          <a:stretch>
            <a:fillRect/>
          </a:stretch>
        </p:blipFill>
        <p:spPr>
          <a:xfrm>
            <a:off x="3858116" y="353795"/>
            <a:ext cx="7387997" cy="5474435"/>
          </a:xfrm>
          <a:prstGeom prst="rect">
            <a:avLst/>
          </a:prstGeom>
        </p:spPr>
      </p:pic>
    </p:spTree>
    <p:extLst>
      <p:ext uri="{BB962C8B-B14F-4D97-AF65-F5344CB8AC3E}">
        <p14:creationId xmlns:p14="http://schemas.microsoft.com/office/powerpoint/2010/main" val="470098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26EF-9E3B-8148-9A38-BA8BAEAEAD8B}"/>
              </a:ext>
            </a:extLst>
          </p:cNvPr>
          <p:cNvSpPr>
            <a:spLocks noGrp="1"/>
          </p:cNvSpPr>
          <p:nvPr>
            <p:ph type="title"/>
          </p:nvPr>
        </p:nvSpPr>
        <p:spPr>
          <a:xfrm>
            <a:off x="252919" y="1123837"/>
            <a:ext cx="2947482" cy="4601183"/>
          </a:xfrm>
        </p:spPr>
        <p:txBody>
          <a:bodyPr>
            <a:normAutofit/>
          </a:bodyPr>
          <a:lstStyle/>
          <a:p>
            <a:r>
              <a:rPr lang="en-IN" sz="3200" b="1" dirty="0">
                <a:solidFill>
                  <a:schemeClr val="tx1"/>
                </a:solidFill>
                <a:latin typeface="Arial" panose="020B0604020202020204" pitchFamily="34" charset="0"/>
                <a:cs typeface="Arial" panose="020B0604020202020204" pitchFamily="34" charset="0"/>
              </a:rPr>
              <a:t>Main Technical contribution:</a:t>
            </a:r>
            <a:br>
              <a:rPr lang="en-IN" sz="3200" b="1" dirty="0">
                <a:solidFill>
                  <a:schemeClr val="tx1"/>
                </a:solidFill>
                <a:latin typeface="Arial" panose="020B0604020202020204" pitchFamily="34" charset="0"/>
                <a:cs typeface="Arial" panose="020B0604020202020204" pitchFamily="34" charset="0"/>
              </a:rPr>
            </a:br>
            <a:r>
              <a:rPr lang="en-IN" sz="3200" b="1" dirty="0">
                <a:solidFill>
                  <a:schemeClr val="tx1"/>
                </a:solidFill>
                <a:latin typeface="Arial" panose="020B0604020202020204" pitchFamily="34" charset="0"/>
                <a:cs typeface="Arial" panose="020B0604020202020204" pitchFamily="34" charset="0"/>
              </a:rPr>
              <a:t>Model Explained</a:t>
            </a:r>
            <a:br>
              <a:rPr lang="en-IN" sz="3200" b="1" dirty="0">
                <a:solidFill>
                  <a:schemeClr val="tx1"/>
                </a:solidFill>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endParaRPr lang="en-US" sz="3200" b="1"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4B2B8CA-7648-B242-AFA2-395A47656AE3}"/>
              </a:ext>
            </a:extLst>
          </p:cNvPr>
          <p:cNvSpPr>
            <a:spLocks noGrp="1"/>
          </p:cNvSpPr>
          <p:nvPr>
            <p:ph idx="1"/>
          </p:nvPr>
        </p:nvSpPr>
        <p:spPr>
          <a:xfrm>
            <a:off x="3858116" y="1383565"/>
            <a:ext cx="7850665" cy="5120640"/>
          </a:xfrm>
        </p:spPr>
        <p:txBody>
          <a:bodyPr>
            <a:noAutofit/>
          </a:bodyPr>
          <a:lstStyle/>
          <a:p>
            <a:pPr marL="0" indent="0">
              <a:buNone/>
            </a:pPr>
            <a:r>
              <a:rPr lang="en-IN" sz="1600" b="1" dirty="0">
                <a:latin typeface="Arial" panose="020B0604020202020204" pitchFamily="34" charset="0"/>
                <a:cs typeface="Arial" panose="020B0604020202020204" pitchFamily="34" charset="0"/>
              </a:rPr>
              <a:t>Multi-gate Mixture of Experts</a:t>
            </a:r>
          </a:p>
          <a:p>
            <a:r>
              <a:rPr lang="en-IN" sz="1600" dirty="0">
                <a:latin typeface="Arial" panose="020B0604020202020204" pitchFamily="34" charset="0"/>
                <a:cs typeface="Arial" panose="020B0604020202020204" pitchFamily="34" charset="0"/>
              </a:rPr>
              <a:t>For multi-task classification, authors used Multi-gate Mixture of Experts(MMOE) model on top of a hidden layer, wherein experts are shared across all the tasks(engagement and satisfaction), however a gating network(which takes information from the same shared hidden layer) decides the probability of each expert’s contribution for the particular task. It helps in modularising the information retrieved from the input features.</a:t>
            </a:r>
          </a:p>
          <a:p>
            <a:r>
              <a:rPr lang="en-IN" sz="1600" dirty="0">
                <a:latin typeface="Arial" panose="020B0604020202020204" pitchFamily="34" charset="0"/>
                <a:cs typeface="Arial" panose="020B0604020202020204" pitchFamily="34" charset="0"/>
              </a:rPr>
              <a:t>Unlike, a shared bottom model used for multi-task learning, it doesn’t require a lot of parameters  and doesn’t create problems when the correlation between tasks is low.</a:t>
            </a:r>
          </a:p>
          <a:p>
            <a:pPr marL="0" indent="0">
              <a:buNone/>
            </a:pPr>
            <a:r>
              <a:rPr lang="en-IN" sz="1600" b="1" dirty="0">
                <a:latin typeface="Arial" panose="020B0604020202020204" pitchFamily="34" charset="0"/>
                <a:cs typeface="Arial" panose="020B0604020202020204" pitchFamily="34" charset="0"/>
              </a:rPr>
              <a:t>Shallow Tower</a:t>
            </a:r>
          </a:p>
          <a:p>
            <a:r>
              <a:rPr lang="en-IN" sz="1600" dirty="0">
                <a:latin typeface="Arial" panose="020B0604020202020204" pitchFamily="34" charset="0"/>
                <a:cs typeface="Arial" panose="020B0604020202020204" pitchFamily="34" charset="0"/>
              </a:rPr>
              <a:t>Another main technical aspect involved is shallow side tower, which is used to remove position bias involved due to the higher position information being more selected by the user(referring to the candidates information in the user logs) and hence achieving a higher rank by the system. In this, a selection bias based feature, such as position of the candidate video when it was selected, is taken as part of the input features. A 10% dropout rate is applied to the feature, to prevent over reliance on this feature and hence removing the position bias.</a:t>
            </a:r>
          </a:p>
          <a:p>
            <a:endParaRPr lang="en-IN" sz="1600" dirty="0">
              <a:latin typeface="Arial" panose="020B0604020202020204" pitchFamily="34" charset="0"/>
              <a:cs typeface="Arial" panose="020B0604020202020204" pitchFamily="34" charset="0"/>
            </a:endParaRPr>
          </a:p>
          <a:p>
            <a:endParaRPr lang="en-IN" sz="1600" dirty="0">
              <a:latin typeface="Arial" panose="020B0604020202020204" pitchFamily="34" charset="0"/>
              <a:cs typeface="Arial" panose="020B0604020202020204" pitchFamily="34" charset="0"/>
            </a:endParaRPr>
          </a:p>
          <a:p>
            <a:pPr marL="0" indent="0">
              <a:buNone/>
            </a:pPr>
            <a:r>
              <a:rPr lang="en-IN" sz="1600" b="1" dirty="0">
                <a:latin typeface="Arial" panose="020B0604020202020204" pitchFamily="34" charset="0"/>
                <a:cs typeface="Arial" panose="020B0604020202020204" pitchFamily="34" charset="0"/>
              </a:rPr>
              <a:t> </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018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26EF-9E3B-8148-9A38-BA8BAEAEAD8B}"/>
              </a:ext>
            </a:extLst>
          </p:cNvPr>
          <p:cNvSpPr>
            <a:spLocks noGrp="1"/>
          </p:cNvSpPr>
          <p:nvPr>
            <p:ph type="title"/>
          </p:nvPr>
        </p:nvSpPr>
        <p:spPr>
          <a:xfrm>
            <a:off x="252919" y="1123837"/>
            <a:ext cx="2947482" cy="4601183"/>
          </a:xfrm>
        </p:spPr>
        <p:txBody>
          <a:bodyPr>
            <a:normAutofit/>
          </a:bodyPr>
          <a:lstStyle/>
          <a:p>
            <a:r>
              <a:rPr lang="en-IN" sz="3200" b="1" dirty="0">
                <a:solidFill>
                  <a:schemeClr val="tx1"/>
                </a:solidFill>
                <a:latin typeface="Arial" panose="020B0604020202020204" pitchFamily="34" charset="0"/>
                <a:cs typeface="Arial" panose="020B0604020202020204" pitchFamily="34" charset="0"/>
              </a:rPr>
              <a:t>Main Technical contribution:</a:t>
            </a:r>
            <a:br>
              <a:rPr lang="en-IN" sz="3200" b="1" dirty="0">
                <a:solidFill>
                  <a:schemeClr val="tx1"/>
                </a:solidFill>
                <a:latin typeface="Arial" panose="020B0604020202020204" pitchFamily="34" charset="0"/>
                <a:cs typeface="Arial" panose="020B0604020202020204" pitchFamily="34" charset="0"/>
              </a:rPr>
            </a:br>
            <a:r>
              <a:rPr lang="en-IN" sz="3200" b="1" dirty="0">
                <a:solidFill>
                  <a:schemeClr val="tx1"/>
                </a:solidFill>
                <a:latin typeface="Arial" panose="020B0604020202020204" pitchFamily="34" charset="0"/>
                <a:cs typeface="Arial" panose="020B0604020202020204" pitchFamily="34" charset="0"/>
              </a:rPr>
              <a:t>Model Explained</a:t>
            </a:r>
            <a:br>
              <a:rPr lang="en-IN" sz="3200" b="1" dirty="0">
                <a:solidFill>
                  <a:schemeClr val="tx1"/>
                </a:solidFill>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endParaRPr lang="en-US" sz="3200" b="1" dirty="0">
              <a:solidFill>
                <a:schemeClr val="tx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4B2B8CA-7648-B242-AFA2-395A47656AE3}"/>
              </a:ext>
            </a:extLst>
          </p:cNvPr>
          <p:cNvSpPr>
            <a:spLocks noGrp="1"/>
          </p:cNvSpPr>
          <p:nvPr>
            <p:ph idx="1"/>
          </p:nvPr>
        </p:nvSpPr>
        <p:spPr>
          <a:xfrm>
            <a:off x="3802360" y="864108"/>
            <a:ext cx="7850665" cy="5120640"/>
          </a:xfrm>
        </p:spPr>
        <p:txBody>
          <a:bodyPr>
            <a:noAutofit/>
          </a:bodyPr>
          <a:lstStyle/>
          <a:p>
            <a:pPr marL="0" indent="0">
              <a:buNone/>
            </a:pPr>
            <a:r>
              <a:rPr lang="en-IN" sz="1800" b="1" dirty="0">
                <a:latin typeface="Arial" panose="020B0604020202020204" pitchFamily="34" charset="0"/>
                <a:cs typeface="Arial" panose="020B0604020202020204" pitchFamily="34" charset="0"/>
              </a:rPr>
              <a:t>Losses</a:t>
            </a:r>
          </a:p>
          <a:p>
            <a:r>
              <a:rPr lang="en-IN" sz="1800" dirty="0">
                <a:latin typeface="Arial" panose="020B0604020202020204" pitchFamily="34" charset="0"/>
                <a:cs typeface="Arial" panose="020B0604020202020204" pitchFamily="34" charset="0"/>
              </a:rPr>
              <a:t>The tasks incorporated by the model can be formulated as binary and classification tasks. For engagement based tasks, number of clicks is a binary task whereas time spent is a regression task. For satisfaction based tasks,  hitting like is a classification tasks whereas rating is a regression task.</a:t>
            </a:r>
          </a:p>
          <a:p>
            <a:r>
              <a:rPr lang="en-IN" sz="1800" dirty="0">
                <a:latin typeface="Arial" panose="020B0604020202020204" pitchFamily="34" charset="0"/>
                <a:cs typeface="Arial" panose="020B0604020202020204" pitchFamily="34" charset="0"/>
              </a:rPr>
              <a:t>The authors used cross entropy loss for binary tasks and squared loss for regression task.</a:t>
            </a:r>
          </a:p>
          <a:p>
            <a:pPr marL="0" indent="0">
              <a:buNone/>
            </a:pPr>
            <a:r>
              <a:rPr lang="en-IN" sz="1800" b="1" dirty="0">
                <a:latin typeface="Arial" panose="020B0604020202020204" pitchFamily="34" charset="0"/>
                <a:cs typeface="Arial" panose="020B0604020202020204" pitchFamily="34" charset="0"/>
              </a:rPr>
              <a:t>Dropouts</a:t>
            </a:r>
          </a:p>
          <a:p>
            <a:r>
              <a:rPr lang="en-IN" sz="1800" dirty="0">
                <a:latin typeface="Arial" panose="020B0604020202020204" pitchFamily="34" charset="0"/>
                <a:cs typeface="Arial" panose="020B0604020202020204" pitchFamily="34" charset="0"/>
              </a:rPr>
              <a:t>Gating networks have been known to cause imbalance expert distribution problem for MMOE. This means, it gives incorrect probabilities to the different experts, which are polarised towards particular experts. To remove this issue, a 10% dropout rate was applied to not use the gating networks at all and thus getting rid of the polarisation bias involved.</a:t>
            </a:r>
          </a:p>
          <a:p>
            <a:endParaRPr lang="en-IN" sz="1800" dirty="0">
              <a:latin typeface="Arial" panose="020B0604020202020204" pitchFamily="34" charset="0"/>
              <a:cs typeface="Arial" panose="020B0604020202020204" pitchFamily="34" charset="0"/>
            </a:endParaRPr>
          </a:p>
          <a:p>
            <a:pPr marL="0" indent="0">
              <a:buNone/>
            </a:pPr>
            <a:r>
              <a:rPr lang="en-IN" sz="1800" b="1" dirty="0">
                <a:latin typeface="Arial" panose="020B0604020202020204" pitchFamily="34" charset="0"/>
                <a:cs typeface="Arial" panose="020B0604020202020204" pitchFamily="34" charset="0"/>
              </a:rPr>
              <a:t> </a:t>
            </a:r>
            <a:endParaRPr lang="en-IN" sz="1800" dirty="0">
              <a:latin typeface="Arial" panose="020B0604020202020204" pitchFamily="34" charset="0"/>
              <a:cs typeface="Arial" panose="020B0604020202020204" pitchFamily="34" charset="0"/>
            </a:endParaRPr>
          </a:p>
        </p:txBody>
      </p:sp>
      <p:pic>
        <p:nvPicPr>
          <p:cNvPr id="5" name="Picture 4" descr="A picture containing clock&#10;&#10;Description automatically generated">
            <a:extLst>
              <a:ext uri="{FF2B5EF4-FFF2-40B4-BE49-F238E27FC236}">
                <a16:creationId xmlns:a16="http://schemas.microsoft.com/office/drawing/2014/main" id="{3D75488F-B662-814E-8443-4F0419960E52}"/>
              </a:ext>
            </a:extLst>
          </p:cNvPr>
          <p:cNvPicPr>
            <a:picLocks noChangeAspect="1"/>
          </p:cNvPicPr>
          <p:nvPr/>
        </p:nvPicPr>
        <p:blipFill>
          <a:blip r:embed="rId2"/>
          <a:stretch>
            <a:fillRect/>
          </a:stretch>
        </p:blipFill>
        <p:spPr>
          <a:xfrm>
            <a:off x="252919" y="4108557"/>
            <a:ext cx="2557188" cy="1616463"/>
          </a:xfrm>
          <a:prstGeom prst="rect">
            <a:avLst/>
          </a:prstGeom>
        </p:spPr>
      </p:pic>
    </p:spTree>
    <p:extLst>
      <p:ext uri="{BB962C8B-B14F-4D97-AF65-F5344CB8AC3E}">
        <p14:creationId xmlns:p14="http://schemas.microsoft.com/office/powerpoint/2010/main" val="2965498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26EF-9E3B-8148-9A38-BA8BAEAEAD8B}"/>
              </a:ext>
            </a:extLst>
          </p:cNvPr>
          <p:cNvSpPr>
            <a:spLocks noGrp="1"/>
          </p:cNvSpPr>
          <p:nvPr>
            <p:ph type="title"/>
          </p:nvPr>
        </p:nvSpPr>
        <p:spPr>
          <a:xfrm>
            <a:off x="252919" y="1123837"/>
            <a:ext cx="2947482" cy="4601183"/>
          </a:xfrm>
        </p:spPr>
        <p:txBody>
          <a:bodyPr>
            <a:normAutofit/>
          </a:bodyPr>
          <a:lstStyle/>
          <a:p>
            <a:r>
              <a:rPr lang="en-IN" sz="3200" b="1" dirty="0">
                <a:solidFill>
                  <a:schemeClr val="tx1"/>
                </a:solidFill>
                <a:latin typeface="Arial" panose="020B0604020202020204" pitchFamily="34" charset="0"/>
                <a:cs typeface="Arial" panose="020B0604020202020204" pitchFamily="34" charset="0"/>
              </a:rPr>
              <a:t>Interesting experimental result</a:t>
            </a:r>
            <a:br>
              <a:rPr lang="en-IN" sz="3200" b="1" dirty="0">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br>
              <a:rPr lang="en-IN" sz="3200" b="1" dirty="0">
                <a:solidFill>
                  <a:schemeClr val="tx1"/>
                </a:solidFill>
                <a:latin typeface="Arial" panose="020B0604020202020204" pitchFamily="34" charset="0"/>
                <a:cs typeface="Arial" panose="020B0604020202020204" pitchFamily="34" charset="0"/>
              </a:rPr>
            </a:br>
            <a:endParaRPr lang="en-US" sz="3200" b="1" dirty="0">
              <a:solidFill>
                <a:schemeClr val="tx1"/>
              </a:solidFill>
              <a:latin typeface="Arial" panose="020B0604020202020204" pitchFamily="34" charset="0"/>
              <a:cs typeface="Arial" panose="020B0604020202020204" pitchFamily="34" charset="0"/>
            </a:endParaRPr>
          </a:p>
        </p:txBody>
      </p:sp>
      <p:pic>
        <p:nvPicPr>
          <p:cNvPr id="6" name="Content Placeholder 5" descr="A picture containing indoor, table, decorated, items&#10;&#10;Description automatically generated">
            <a:extLst>
              <a:ext uri="{FF2B5EF4-FFF2-40B4-BE49-F238E27FC236}">
                <a16:creationId xmlns:a16="http://schemas.microsoft.com/office/drawing/2014/main" id="{26CE49CF-E6C8-4849-807D-CA23366A73D2}"/>
              </a:ext>
            </a:extLst>
          </p:cNvPr>
          <p:cNvPicPr>
            <a:picLocks noGrp="1" noChangeAspect="1"/>
          </p:cNvPicPr>
          <p:nvPr>
            <p:ph idx="1"/>
          </p:nvPr>
        </p:nvPicPr>
        <p:blipFill>
          <a:blip r:embed="rId2"/>
          <a:stretch>
            <a:fillRect/>
          </a:stretch>
        </p:blipFill>
        <p:spPr>
          <a:xfrm>
            <a:off x="252919" y="3670412"/>
            <a:ext cx="2713832" cy="2063751"/>
          </a:xfrm>
        </p:spPr>
      </p:pic>
      <p:pic>
        <p:nvPicPr>
          <p:cNvPr id="10" name="Picture 9" descr="A screenshot of a cell phone&#10;&#10;Description automatically generated">
            <a:extLst>
              <a:ext uri="{FF2B5EF4-FFF2-40B4-BE49-F238E27FC236}">
                <a16:creationId xmlns:a16="http://schemas.microsoft.com/office/drawing/2014/main" id="{15DAEF9F-8F4B-9043-AED7-85B73BE641DF}"/>
              </a:ext>
            </a:extLst>
          </p:cNvPr>
          <p:cNvPicPr>
            <a:picLocks noChangeAspect="1"/>
          </p:cNvPicPr>
          <p:nvPr/>
        </p:nvPicPr>
        <p:blipFill>
          <a:blip r:embed="rId3"/>
          <a:stretch>
            <a:fillRect/>
          </a:stretch>
        </p:blipFill>
        <p:spPr>
          <a:xfrm>
            <a:off x="3835365" y="3997820"/>
            <a:ext cx="6595638" cy="1727200"/>
          </a:xfrm>
          <a:prstGeom prst="rect">
            <a:avLst/>
          </a:prstGeom>
        </p:spPr>
      </p:pic>
      <p:sp>
        <p:nvSpPr>
          <p:cNvPr id="16" name="Content Placeholder 2">
            <a:extLst>
              <a:ext uri="{FF2B5EF4-FFF2-40B4-BE49-F238E27FC236}">
                <a16:creationId xmlns:a16="http://schemas.microsoft.com/office/drawing/2014/main" id="{D502231D-821C-2F43-B67F-DD213B05ADE4}"/>
              </a:ext>
            </a:extLst>
          </p:cNvPr>
          <p:cNvSpPr txBox="1">
            <a:spLocks/>
          </p:cNvSpPr>
          <p:nvPr/>
        </p:nvSpPr>
        <p:spPr>
          <a:xfrm>
            <a:off x="3835365" y="467144"/>
            <a:ext cx="7850665" cy="3530676"/>
          </a:xfrm>
          <a:prstGeom prst="rect">
            <a:avLst/>
          </a:prstGeom>
        </p:spPr>
        <p:txBody>
          <a:bodyPr vert="horz" lIns="91440" tIns="45720" rIns="91440" bIns="45720" rtlCol="0" anchor="ctr">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IN" sz="1800" b="1" dirty="0">
                <a:latin typeface="Arial" panose="020B0604020202020204" pitchFamily="34" charset="0"/>
                <a:cs typeface="Arial" panose="020B0604020202020204" pitchFamily="34" charset="0"/>
              </a:rPr>
              <a:t>Shared Bottom vs MMOE Performance</a:t>
            </a:r>
          </a:p>
          <a:p>
            <a:r>
              <a:rPr lang="en-IN" dirty="0">
                <a:latin typeface="Arial" panose="020B0604020202020204" pitchFamily="34" charset="0"/>
                <a:cs typeface="Arial" panose="020B0604020202020204" pitchFamily="34" charset="0"/>
              </a:rPr>
              <a:t>Below table shows how replacing the shared bottom architecture with MMOE improved the model’s performance for both engagement and satisfaction objectives. </a:t>
            </a:r>
          </a:p>
          <a:p>
            <a:r>
              <a:rPr lang="en-IN" dirty="0">
                <a:latin typeface="Arial" panose="020B0604020202020204" pitchFamily="34" charset="0"/>
                <a:cs typeface="Arial" panose="020B0604020202020204" pitchFamily="34" charset="0"/>
              </a:rPr>
              <a:t>Increasing the number of multiplications and number of experts improved the results further.</a:t>
            </a:r>
          </a:p>
          <a:p>
            <a:pPr marL="0" indent="0">
              <a:buFont typeface="Wingdings 2" pitchFamily="18" charset="2"/>
              <a:buNone/>
            </a:pPr>
            <a:r>
              <a:rPr lang="en-IN" sz="1800" b="1" dirty="0">
                <a:latin typeface="Arial" panose="020B0604020202020204" pitchFamily="34" charset="0"/>
                <a:cs typeface="Arial" panose="020B0604020202020204" pitchFamily="34" charset="0"/>
              </a:rPr>
              <a:t> </a:t>
            </a:r>
            <a:endParaRPr lang="en-I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3479765"/>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otalTime>1</TotalTime>
  <Words>1584</Words>
  <Application>Microsoft Macintosh PowerPoint</Application>
  <PresentationFormat>Widescreen</PresentationFormat>
  <Paragraphs>110</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Arial Rounded MT Bold</vt:lpstr>
      <vt:lpstr>Corbel</vt:lpstr>
      <vt:lpstr>Wingdings 2</vt:lpstr>
      <vt:lpstr>Frame</vt:lpstr>
      <vt:lpstr>Recommending What Video to Watch Next: A Multitask Ranking System  CSCE 670 PAPER BREAK DOWN  </vt:lpstr>
      <vt:lpstr>Motivation, why is this paper interesting? What is it trying to do?  </vt:lpstr>
      <vt:lpstr>Motivation, why is this paper interesting? What is it trying to do?  </vt:lpstr>
      <vt:lpstr>Motivation, why is this paper interesting? What is it trying to do?  </vt:lpstr>
      <vt:lpstr>Technical contribution model detail   </vt:lpstr>
      <vt:lpstr>Main Technical contribution: Model Representation   </vt:lpstr>
      <vt:lpstr>Main Technical contribution: Model Explained   </vt:lpstr>
      <vt:lpstr>Main Technical contribution: Model Explained   </vt:lpstr>
      <vt:lpstr>Interesting experimental result    </vt:lpstr>
      <vt:lpstr>Interesting experimental result    </vt:lpstr>
      <vt:lpstr>Interesting experimental result    </vt:lpstr>
      <vt:lpstr>Limitations     </vt:lpstr>
      <vt:lpstr>Remarks     </vt:lpstr>
      <vt:lpstr>Future work     </vt:lpstr>
      <vt:lpstr>REFERENCES</vt:lpstr>
      <vt:lpstr> Paper Download link: https://dl.acm.org/doi/abs/10.1145/3298689.3346997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Recommending What Video to Watch Next: A Multitask Ranking System  CSCE 670 PAPER BREAK DOWN  </dc:title>
  <dc:creator>Rishabh Garg</dc:creator>
  <cp:lastModifiedBy>Rishabh Garg</cp:lastModifiedBy>
  <cp:revision>1</cp:revision>
  <dcterms:created xsi:type="dcterms:W3CDTF">2020-04-24T00:33:13Z</dcterms:created>
  <dcterms:modified xsi:type="dcterms:W3CDTF">2020-04-24T00:34:13Z</dcterms:modified>
</cp:coreProperties>
</file>